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7" r:id="rId2"/>
    <p:sldId id="270" r:id="rId3"/>
    <p:sldId id="271" r:id="rId4"/>
    <p:sldId id="272" r:id="rId5"/>
    <p:sldId id="273" r:id="rId6"/>
    <p:sldId id="274" r:id="rId7"/>
    <p:sldId id="303" r:id="rId8"/>
    <p:sldId id="304" r:id="rId9"/>
    <p:sldId id="275" r:id="rId10"/>
    <p:sldId id="276" r:id="rId11"/>
    <p:sldId id="277" r:id="rId12"/>
    <p:sldId id="280" r:id="rId13"/>
    <p:sldId id="281" r:id="rId14"/>
    <p:sldId id="282" r:id="rId15"/>
    <p:sldId id="283" r:id="rId16"/>
    <p:sldId id="278" r:id="rId17"/>
    <p:sldId id="305" r:id="rId18"/>
    <p:sldId id="306" r:id="rId19"/>
    <p:sldId id="269" r:id="rId20"/>
    <p:sldId id="308" r:id="rId21"/>
    <p:sldId id="309"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7" r:id="rId41"/>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0D9AB-731B-4814-ABDE-24E85F981417}" type="datetimeFigureOut">
              <a:rPr lang="tr-TR" smtClean="0"/>
              <a:pPr/>
              <a:t>7.03.2022</a:t>
            </a:fld>
            <a:endParaRPr lang="en-US" dirty="0"/>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43C0E7-0796-4F7D-9815-E80D4687F00E}" type="slidenum">
              <a:rPr lang="en-US" smtClean="0"/>
              <a:pPr/>
              <a:t>‹#›</a:t>
            </a:fld>
            <a:endParaRPr lang="en-US" dirty="0"/>
          </a:p>
        </p:txBody>
      </p:sp>
    </p:spTree>
    <p:extLst>
      <p:ext uri="{BB962C8B-B14F-4D97-AF65-F5344CB8AC3E}">
        <p14:creationId xmlns:p14="http://schemas.microsoft.com/office/powerpoint/2010/main" val="951327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en-US"/>
          </a:p>
        </p:txBody>
      </p:sp>
      <p:sp>
        <p:nvSpPr>
          <p:cNvPr id="4" name="3 Slayt Numarası Yer Tutucusu"/>
          <p:cNvSpPr>
            <a:spLocks noGrp="1"/>
          </p:cNvSpPr>
          <p:nvPr>
            <p:ph type="sldNum" sz="quarter" idx="10"/>
          </p:nvPr>
        </p:nvSpPr>
        <p:spPr/>
        <p:txBody>
          <a:bodyPr/>
          <a:lstStyle/>
          <a:p>
            <a:fld id="{BE1B4FAC-A04D-4694-941E-8F3582A1FAA8}" type="slidenum">
              <a:rPr lang="en-US" smtClean="0"/>
              <a:pPr/>
              <a:t>1</a:t>
            </a:fld>
            <a:endParaRPr lang="en-US"/>
          </a:p>
        </p:txBody>
      </p:sp>
    </p:spTree>
    <p:extLst>
      <p:ext uri="{BB962C8B-B14F-4D97-AF65-F5344CB8AC3E}">
        <p14:creationId xmlns:p14="http://schemas.microsoft.com/office/powerpoint/2010/main" val="32600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Parse</a:t>
            </a:r>
            <a:r>
              <a:rPr lang="tr-TR" dirty="0" smtClean="0"/>
              <a:t>:ayrıştırmak,</a:t>
            </a:r>
            <a:r>
              <a:rPr lang="tr-TR" baseline="0" dirty="0" smtClean="0"/>
              <a:t> çözümlemek</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13</a:t>
            </a:fld>
            <a:endParaRPr lang="en-US" dirty="0"/>
          </a:p>
        </p:txBody>
      </p:sp>
    </p:spTree>
    <p:extLst>
      <p:ext uri="{BB962C8B-B14F-4D97-AF65-F5344CB8AC3E}">
        <p14:creationId xmlns:p14="http://schemas.microsoft.com/office/powerpoint/2010/main" val="18975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err="1" smtClean="0"/>
              <a:t>Fade</a:t>
            </a:r>
            <a:r>
              <a:rPr lang="tr-TR" dirty="0" smtClean="0"/>
              <a:t>:solmak</a:t>
            </a:r>
            <a:endParaRPr lang="tr-TR" dirty="0"/>
          </a:p>
        </p:txBody>
      </p:sp>
      <p:sp>
        <p:nvSpPr>
          <p:cNvPr id="4" name="3 Slayt Numarası Yer Tutucusu"/>
          <p:cNvSpPr>
            <a:spLocks noGrp="1"/>
          </p:cNvSpPr>
          <p:nvPr>
            <p:ph type="sldNum" sz="quarter" idx="10"/>
          </p:nvPr>
        </p:nvSpPr>
        <p:spPr/>
        <p:txBody>
          <a:bodyPr/>
          <a:lstStyle/>
          <a:p>
            <a:fld id="{C543C0E7-0796-4F7D-9815-E80D4687F00E}" type="slidenum">
              <a:rPr lang="en-US" smtClean="0"/>
              <a:pPr/>
              <a:t>36</a:t>
            </a:fld>
            <a:endParaRPr lang="en-US" dirty="0"/>
          </a:p>
        </p:txBody>
      </p:sp>
    </p:spTree>
    <p:extLst>
      <p:ext uri="{BB962C8B-B14F-4D97-AF65-F5344CB8AC3E}">
        <p14:creationId xmlns:p14="http://schemas.microsoft.com/office/powerpoint/2010/main" val="115741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7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17" name="16 Alt Başlık"/>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30" name="29 Veri Yer Tutucusu"/>
          <p:cNvSpPr>
            <a:spLocks noGrp="1"/>
          </p:cNvSpPr>
          <p:nvPr>
            <p:ph type="dt" sz="half" idx="10"/>
          </p:nvPr>
        </p:nvSpPr>
        <p:spPr/>
        <p:txBody>
          <a:bodyPr/>
          <a:lstStyle/>
          <a:p>
            <a:fld id="{23B7BC4B-2308-4FD0-B872-29015F0E8A09}" type="datetime1">
              <a:rPr lang="tr-TR" smtClean="0"/>
              <a:pPr/>
              <a:t>7.03.2022</a:t>
            </a:fld>
            <a:endParaRPr lang="en-US" dirty="0"/>
          </a:p>
        </p:txBody>
      </p:sp>
      <p:sp>
        <p:nvSpPr>
          <p:cNvPr id="19" name="18 Altbilgi Yer Tutucusu"/>
          <p:cNvSpPr>
            <a:spLocks noGrp="1"/>
          </p:cNvSpPr>
          <p:nvPr>
            <p:ph type="ftr" sz="quarter" idx="11"/>
          </p:nvPr>
        </p:nvSpPr>
        <p:spPr/>
        <p:txBody>
          <a:bodyPr/>
          <a:lstStyle/>
          <a:p>
            <a:r>
              <a:rPr lang="en-US" smtClean="0"/>
              <a:t>SAÜ Bilgisayar Mühendisliği</a:t>
            </a:r>
            <a:endParaRPr lang="en-US" dirty="0"/>
          </a:p>
        </p:txBody>
      </p:sp>
      <p:sp>
        <p:nvSpPr>
          <p:cNvPr id="27" name="2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94B7BEEA-7E49-4085-A864-D75D44645FD7}" type="datetime1">
              <a:rPr lang="tr-TR" smtClean="0"/>
              <a:pPr/>
              <a:t>7.03.2022</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37E0FE0B-C3B2-451C-8B38-8CACE797FA48}" type="datetime1">
              <a:rPr lang="tr-TR" smtClean="0"/>
              <a:pPr/>
              <a:t>7.03.2022</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lgn="l">
              <a:defRPr/>
            </a:lvl1p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C3010702-4B22-4E99-9281-8317D5817AA1}" type="datetime1">
              <a:rPr lang="tr-TR" smtClean="0"/>
              <a:pPr/>
              <a:t>7.03.2022</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2">
        <a:schemeClr val="bg2"/>
      </p:bgRef>
    </p:bg>
    <p:spTree>
      <p:nvGrpSpPr>
        <p:cNvPr id="1" name=""/>
        <p:cNvGrpSpPr/>
        <p:nvPr/>
      </p:nvGrpSpPr>
      <p:grpSpPr>
        <a:xfrm>
          <a:off x="0" y="0"/>
          <a:ext cx="0" cy="0"/>
          <a:chOff x="0" y="0"/>
          <a:chExt cx="0" cy="0"/>
        </a:xfrm>
      </p:grpSpPr>
      <p:sp>
        <p:nvSpPr>
          <p:cNvPr id="7" name="6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8 Serbest Form"/>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85183B3E-3068-4E00-AAA1-AEA64CE9B82A}" type="datetime1">
              <a:rPr lang="tr-TR" smtClean="0"/>
              <a:pPr/>
              <a:t>7.03.2022</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7467600" cy="1143000"/>
          </a:xfrm>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BC184C97-C9A8-4D1D-A0AF-3FBDD5523A4A}" type="datetime1">
              <a:rPr lang="tr-TR" smtClean="0"/>
              <a:pPr/>
              <a:t>7.03.2022</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nchor="ctr"/>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56EC3703-449E-461F-B267-12F6E33D6C4A}" type="datetime1">
              <a:rPr lang="tr-TR" smtClean="0"/>
              <a:pPr/>
              <a:t>7.03.2022</a:t>
            </a:fld>
            <a:endParaRPr lang="en-US" dirty="0"/>
          </a:p>
        </p:txBody>
      </p:sp>
      <p:sp>
        <p:nvSpPr>
          <p:cNvPr id="8" name="7 Altbilgi Yer Tutucusu"/>
          <p:cNvSpPr>
            <a:spLocks noGrp="1"/>
          </p:cNvSpPr>
          <p:nvPr>
            <p:ph type="ftr" sz="quarter" idx="11"/>
          </p:nvPr>
        </p:nvSpPr>
        <p:spPr/>
        <p:txBody>
          <a:bodyPr/>
          <a:lstStyle/>
          <a:p>
            <a:r>
              <a:rPr lang="en-US" smtClean="0"/>
              <a:t>SAÜ Bilgisayar Mühendisliği</a:t>
            </a:r>
            <a:endParaRPr lang="en-US" dirty="0"/>
          </a:p>
        </p:txBody>
      </p:sp>
      <p:sp>
        <p:nvSpPr>
          <p:cNvPr id="9" name="8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320"/>
            <a:ext cx="7470648" cy="1143000"/>
          </a:xfrm>
        </p:spPr>
        <p:txBody>
          <a:bodyPr anchor="ctr"/>
          <a:lstStyle>
            <a:lvl1pPr algn="l">
              <a:defRPr sz="4600"/>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fld id="{574931EE-7610-410D-9962-3A0E6E83D7CE}" type="datetime1">
              <a:rPr lang="tr-TR" smtClean="0"/>
              <a:pPr/>
              <a:t>7.03.2022</a:t>
            </a:fld>
            <a:endParaRPr lang="en-US" dirty="0"/>
          </a:p>
        </p:txBody>
      </p:sp>
      <p:sp>
        <p:nvSpPr>
          <p:cNvPr id="8" name="7 Slayt Numarası Yer Tutucusu"/>
          <p:cNvSpPr>
            <a:spLocks noGrp="1"/>
          </p:cNvSpPr>
          <p:nvPr>
            <p:ph type="sldNum" sz="quarter" idx="11"/>
          </p:nvPr>
        </p:nvSpPr>
        <p:spPr/>
        <p:txBody>
          <a:bodyPr/>
          <a:lstStyle/>
          <a:p>
            <a:fld id="{583A5473-B7E2-4064-90C8-8CDD97F93B60}" type="slidenum">
              <a:rPr lang="en-US" smtClean="0"/>
              <a:pPr/>
              <a:t>‹#›</a:t>
            </a:fld>
            <a:endParaRPr lang="en-US" dirty="0"/>
          </a:p>
        </p:txBody>
      </p:sp>
      <p:sp>
        <p:nvSpPr>
          <p:cNvPr id="9" name="8 Altbilgi Yer Tutucusu"/>
          <p:cNvSpPr>
            <a:spLocks noGrp="1"/>
          </p:cNvSpPr>
          <p:nvPr>
            <p:ph type="ftr" sz="quarter" idx="12"/>
          </p:nvPr>
        </p:nvSpPr>
        <p:spPr/>
        <p:txBody>
          <a:bodyPr/>
          <a:lstStyle/>
          <a:p>
            <a:r>
              <a:rPr lang="en-US" smtClean="0"/>
              <a:t>SAÜ Bilgisayar Mühendisliği</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ED1F0DA-C469-454A-B2AE-6594743EE1DD}" type="datetime1">
              <a:rPr lang="tr-TR" smtClean="0"/>
              <a:pPr/>
              <a:t>7.03.2022</a:t>
            </a:fld>
            <a:endParaRPr lang="en-US" dirty="0"/>
          </a:p>
        </p:txBody>
      </p:sp>
      <p:sp>
        <p:nvSpPr>
          <p:cNvPr id="3" name="2 Altbilgi Yer Tutucusu"/>
          <p:cNvSpPr>
            <a:spLocks noGrp="1"/>
          </p:cNvSpPr>
          <p:nvPr>
            <p:ph type="ftr" sz="quarter" idx="11"/>
          </p:nvPr>
        </p:nvSpPr>
        <p:spPr/>
        <p:txBody>
          <a:bodyPr/>
          <a:lstStyle/>
          <a:p>
            <a:r>
              <a:rPr lang="en-US" smtClean="0"/>
              <a:t>SAÜ Bilgisayar Mühendisliği</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47FEF200-8BCD-49E8-91BB-4B71982C9E33}" type="datetime1">
              <a:rPr lang="tr-TR" smtClean="0"/>
              <a:pPr/>
              <a:t>7.03.2022</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
        <p:nvSpPr>
          <p:cNvPr id="7" name="6 Slayt Numarası Yer Tutucusu"/>
          <p:cNvSpPr>
            <a:spLocks noGrp="1"/>
          </p:cNvSpPr>
          <p:nvPr>
            <p:ph type="sldNum" sz="quarter" idx="12"/>
          </p:nvPr>
        </p:nvSpPr>
        <p:spPr>
          <a:xfrm>
            <a:off x="8156448" y="6422064"/>
            <a:ext cx="762000" cy="365125"/>
          </a:xfrm>
        </p:spPr>
        <p:txBody>
          <a:bodyPr/>
          <a:lstStyle/>
          <a:p>
            <a:fld id="{583A5473-B7E2-4064-90C8-8CDD97F93B6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tr-TR" dirty="0" smtClean="0"/>
              <a:t>Resim eklemek için simgeyi tıklatın</a:t>
            </a:r>
            <a:endParaRPr kumimoji="0" lang="en-US" dirty="0"/>
          </a:p>
        </p:txBody>
      </p:sp>
      <p:sp>
        <p:nvSpPr>
          <p:cNvPr id="4" name="3 Metin Yer Tutucusu"/>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a:xfrm>
            <a:off x="457200" y="6422064"/>
            <a:ext cx="2133600" cy="365125"/>
          </a:xfrm>
        </p:spPr>
        <p:txBody>
          <a:bodyPr/>
          <a:lstStyle/>
          <a:p>
            <a:fld id="{78A860DD-B69C-4253-B189-715F2C272DC3}" type="datetime1">
              <a:rPr lang="tr-TR" smtClean="0"/>
              <a:pPr/>
              <a:t>7.03.2022</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Serbest Form"/>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15 Serbest Form"/>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8 Başlık Yer Tutucusu"/>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tr-TR" smtClean="0"/>
              <a:t>Asıl başlık stili için tıklatın</a:t>
            </a:r>
            <a:endParaRPr kumimoji="0" lang="en-US"/>
          </a:p>
        </p:txBody>
      </p:sp>
      <p:sp>
        <p:nvSpPr>
          <p:cNvPr id="30" name="29 Metin Yer Tutucusu"/>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0" name="9 Veri Yer Tutucusu"/>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692FDB92-495C-4D7F-AA8B-C1D1AEE0BB33}" type="datetime1">
              <a:rPr lang="tr-TR" smtClean="0"/>
              <a:pPr/>
              <a:t>7.03.2022</a:t>
            </a:fld>
            <a:endParaRPr lang="en-US" dirty="0"/>
          </a:p>
        </p:txBody>
      </p:sp>
      <p:sp>
        <p:nvSpPr>
          <p:cNvPr id="22" name="21 Altbilgi Yer Tutucusu"/>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r>
              <a:rPr lang="en-US" smtClean="0"/>
              <a:t>SAÜ Bilgisayar Mühendisliği</a:t>
            </a:r>
            <a:endParaRPr lang="en-US" dirty="0"/>
          </a:p>
        </p:txBody>
      </p:sp>
      <p:sp>
        <p:nvSpPr>
          <p:cNvPr id="18" name="17 Slayt Numarası Yer Tutucusu"/>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83A5473-B7E2-4064-90C8-8CDD97F93B60}"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p:txBody>
          <a:bodyPr>
            <a:normAutofit fontScale="90000"/>
          </a:bodyPr>
          <a:lstStyle/>
          <a:p>
            <a:r>
              <a:rPr lang="tr-TR" sz="4800" cap="none" dirty="0" smtClean="0">
                <a:ln>
                  <a:noFill/>
                </a:ln>
                <a:solidFill>
                  <a:schemeClr val="tx1"/>
                </a:solidFill>
                <a:effectLst/>
                <a:latin typeface="Arial" pitchFamily="34" charset="0"/>
                <a:ea typeface="Times New Roman" pitchFamily="18" charset="0"/>
                <a:cs typeface="Arial" pitchFamily="34" charset="0"/>
              </a:rPr>
              <a:t>Bilgisayar Görmesi</a:t>
            </a:r>
            <a:br>
              <a:rPr lang="tr-TR" sz="4800" cap="none" dirty="0" smtClean="0">
                <a:ln>
                  <a:noFill/>
                </a:ln>
                <a:solidFill>
                  <a:schemeClr val="tx1"/>
                </a:solidFill>
                <a:effectLst/>
                <a:latin typeface="Arial" pitchFamily="34" charset="0"/>
                <a:ea typeface="Times New Roman" pitchFamily="18" charset="0"/>
                <a:cs typeface="Arial" pitchFamily="34" charset="0"/>
              </a:rPr>
            </a:br>
            <a:r>
              <a:rPr lang="tr-TR" sz="3600" cap="none" dirty="0" smtClean="0">
                <a:ln>
                  <a:noFill/>
                </a:ln>
                <a:solidFill>
                  <a:srgbClr val="FFC000"/>
                </a:solidFill>
                <a:effectLst/>
                <a:latin typeface="Arial" pitchFamily="34" charset="0"/>
                <a:ea typeface="Times New Roman" pitchFamily="18" charset="0"/>
                <a:cs typeface="Arial" pitchFamily="34" charset="0"/>
              </a:rPr>
              <a:t>Ders 4:</a:t>
            </a:r>
            <a:r>
              <a:rPr sz="3200" dirty="0" smtClean="0"/>
              <a:t> </a:t>
            </a:r>
            <a:r>
              <a:rPr lang="tr-TR" sz="3200" dirty="0" smtClean="0"/>
              <a:t>İstatistiksel İşlemler</a:t>
            </a:r>
            <a:br>
              <a:rPr lang="tr-TR" sz="3200" dirty="0" smtClean="0"/>
            </a:br>
            <a:r>
              <a:rPr lang="tr-TR" sz="3200" dirty="0" err="1" smtClean="0"/>
              <a:t>Matlab</a:t>
            </a:r>
            <a:r>
              <a:rPr lang="tr-TR" sz="3200" dirty="0" smtClean="0"/>
              <a:t> Uygulamaları</a:t>
            </a:r>
            <a:r>
              <a:rPr sz="3200" dirty="0" smtClean="0"/>
              <a:t> </a:t>
            </a:r>
            <a:r>
              <a:rPr lang="tr-TR" sz="3200" dirty="0" smtClean="0"/>
              <a:t/>
            </a:r>
            <a:br>
              <a:rPr lang="tr-TR" sz="3200" dirty="0" smtClean="0"/>
            </a:br>
            <a:r>
              <a:rPr lang="tr-TR" sz="3200" dirty="0" smtClean="0"/>
              <a:t> </a:t>
            </a:r>
            <a:br>
              <a:rPr lang="tr-TR" sz="3200" dirty="0" smtClean="0"/>
            </a:br>
            <a:r>
              <a:rPr lang="tr-TR" sz="6000" b="0" cap="none" dirty="0" smtClean="0">
                <a:ln>
                  <a:noFill/>
                </a:ln>
                <a:solidFill>
                  <a:srgbClr val="FFFF00"/>
                </a:solidFill>
                <a:effectLst/>
                <a:latin typeface="Arial" pitchFamily="34" charset="0"/>
                <a:cs typeface="Arial" pitchFamily="34" charset="0"/>
              </a:rPr>
              <a:t/>
            </a:r>
            <a:br>
              <a:rPr lang="tr-TR" sz="6000" b="0" cap="none" dirty="0" smtClean="0">
                <a:ln>
                  <a:noFill/>
                </a:ln>
                <a:solidFill>
                  <a:srgbClr val="FFFF00"/>
                </a:solidFill>
                <a:effectLst/>
                <a:latin typeface="Arial" pitchFamily="34" charset="0"/>
                <a:cs typeface="Arial" pitchFamily="34" charset="0"/>
              </a:rPr>
            </a:br>
            <a:endParaRPr lang="en-US" dirty="0">
              <a:solidFill>
                <a:srgbClr val="FFFF00"/>
              </a:solidFill>
            </a:endParaRPr>
          </a:p>
        </p:txBody>
      </p:sp>
      <p:pic>
        <p:nvPicPr>
          <p:cNvPr id="1026" name="Picture 2" descr="amblem"/>
          <p:cNvPicPr>
            <a:picLocks noChangeAspect="1" noChangeArrowheads="1"/>
          </p:cNvPicPr>
          <p:nvPr/>
        </p:nvPicPr>
        <p:blipFill>
          <a:blip r:embed="rId3" cstate="print"/>
          <a:srcRect/>
          <a:stretch>
            <a:fillRect/>
          </a:stretch>
        </p:blipFill>
        <p:spPr bwMode="auto">
          <a:xfrm>
            <a:off x="8501090" y="6072206"/>
            <a:ext cx="485775" cy="597480"/>
          </a:xfrm>
          <a:prstGeom prst="rect">
            <a:avLst/>
          </a:prstGeom>
          <a:noFill/>
          <a:ln w="9525">
            <a:noFill/>
            <a:miter lim="800000"/>
            <a:headEnd/>
            <a:tailEnd/>
          </a:ln>
        </p:spPr>
      </p:pic>
      <p:sp>
        <p:nvSpPr>
          <p:cNvPr id="7" name="6 Altbilgi Yer Tutucusu"/>
          <p:cNvSpPr>
            <a:spLocks noGrp="1"/>
          </p:cNvSpPr>
          <p:nvPr>
            <p:ph type="ftr" sz="quarter" idx="11"/>
          </p:nvPr>
        </p:nvSpPr>
        <p:spPr/>
        <p:txBody>
          <a:bodyPr/>
          <a:lstStyle/>
          <a:p>
            <a:r>
              <a:rPr lang="en-US" smtClean="0"/>
              <a:t>SAÜ Bilgisayar Mühendisliği</a:t>
            </a:r>
            <a:endParaRPr lang="en-US" dirty="0"/>
          </a:p>
        </p:txBody>
      </p:sp>
      <p:sp>
        <p:nvSpPr>
          <p:cNvPr id="6" name="5 Slayt Numarası Yer Tutucusu"/>
          <p:cNvSpPr>
            <a:spLocks noGrp="1"/>
          </p:cNvSpPr>
          <p:nvPr>
            <p:ph type="sldNum" sz="quarter" idx="12"/>
          </p:nvPr>
        </p:nvSpPr>
        <p:spPr/>
        <p:txBody>
          <a:bodyPr/>
          <a:lstStyle/>
          <a:p>
            <a:fld id="{583A5473-B7E2-4064-90C8-8CDD97F93B60}" type="slidenum">
              <a:rPr lang="en-US" smtClean="0"/>
              <a:pPr/>
              <a:t>1</a:t>
            </a:fld>
            <a:endParaRPr lang="en-US" dirty="0"/>
          </a:p>
        </p:txBody>
      </p:sp>
      <p:sp>
        <p:nvSpPr>
          <p:cNvPr id="8" name="Rectangle 3"/>
          <p:cNvSpPr>
            <a:spLocks noGrp="1" noChangeArrowheads="1"/>
          </p:cNvSpPr>
          <p:nvPr>
            <p:ph type="subTitle" idx="1"/>
          </p:nvPr>
        </p:nvSpPr>
        <p:spPr>
          <a:xfrm>
            <a:off x="1066800" y="4343400"/>
            <a:ext cx="6480048" cy="1752600"/>
          </a:xfrm>
        </p:spPr>
        <p:txBody>
          <a:bodyPr/>
          <a:lstStyle/>
          <a:p>
            <a:pPr eaLnBrk="1" hangingPunct="1"/>
            <a:r>
              <a:rPr lang="tr-TR" dirty="0" smtClean="0">
                <a:solidFill>
                  <a:schemeClr val="tx1"/>
                </a:solidFill>
              </a:rPr>
              <a:t>Dr. Öğr. Üyesi Serap ÇAKAR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etin kutusu"/>
          <p:cNvSpPr txBox="1"/>
          <p:nvPr/>
        </p:nvSpPr>
        <p:spPr>
          <a:xfrm>
            <a:off x="285720" y="285728"/>
            <a:ext cx="8358246" cy="646331"/>
          </a:xfrm>
          <a:prstGeom prst="rect">
            <a:avLst/>
          </a:prstGeom>
          <a:noFill/>
        </p:spPr>
        <p:txBody>
          <a:bodyPr wrap="square" rtlCol="0">
            <a:spAutoFit/>
          </a:bodyPr>
          <a:lstStyle/>
          <a:p>
            <a:r>
              <a:rPr lang="en-US" dirty="0" err="1" smtClean="0"/>
              <a:t>imhist</a:t>
            </a:r>
            <a:r>
              <a:rPr lang="en-US" dirty="0" smtClean="0"/>
              <a:t>(g)</a:t>
            </a:r>
            <a:endParaRPr lang="tr-TR" dirty="0" smtClean="0"/>
          </a:p>
          <a:p>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10</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642910" y="857232"/>
            <a:ext cx="7705725" cy="551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428604"/>
            <a:ext cx="8429684" cy="3139321"/>
          </a:xfrm>
          <a:prstGeom prst="rect">
            <a:avLst/>
          </a:prstGeom>
          <a:noFill/>
        </p:spPr>
        <p:txBody>
          <a:bodyPr wrap="square" rtlCol="0">
            <a:spAutoFit/>
          </a:bodyPr>
          <a:lstStyle/>
          <a:p>
            <a:r>
              <a:rPr lang="en-US" dirty="0" smtClean="0"/>
              <a:t>g=rgb2gray(f);</a:t>
            </a:r>
            <a:endParaRPr lang="tr-TR" dirty="0" smtClean="0"/>
          </a:p>
          <a:p>
            <a:r>
              <a:rPr lang="en-US" dirty="0" err="1" smtClean="0"/>
              <a:t>imshow</a:t>
            </a:r>
            <a:r>
              <a:rPr lang="en-US" dirty="0" smtClean="0"/>
              <a:t>(g)</a:t>
            </a:r>
            <a:r>
              <a:rPr lang="tr-TR" dirty="0" smtClean="0"/>
              <a:t>;</a:t>
            </a:r>
          </a:p>
          <a:p>
            <a:r>
              <a:rPr lang="tr-TR" dirty="0" err="1" smtClean="0"/>
              <a:t>figure</a:t>
            </a:r>
            <a:r>
              <a:rPr lang="tr-TR" dirty="0" smtClean="0"/>
              <a:t>;</a:t>
            </a:r>
            <a:r>
              <a:rPr lang="en-US" dirty="0" err="1" smtClean="0"/>
              <a:t>imhist</a:t>
            </a:r>
            <a:r>
              <a:rPr lang="en-US" dirty="0" smtClean="0"/>
              <a:t>(g)</a:t>
            </a:r>
            <a:r>
              <a:rPr lang="tr-TR" dirty="0" smtClean="0"/>
              <a:t>;</a:t>
            </a:r>
          </a:p>
          <a:p>
            <a:r>
              <a:rPr lang="en-US" dirty="0" smtClean="0"/>
              <a:t>level=</a:t>
            </a:r>
            <a:r>
              <a:rPr lang="en-US" dirty="0" err="1" smtClean="0"/>
              <a:t>graythresh</a:t>
            </a:r>
            <a:r>
              <a:rPr lang="en-US" dirty="0" smtClean="0"/>
              <a:t>(g)</a:t>
            </a:r>
          </a:p>
          <a:p>
            <a:endParaRPr lang="en-US" dirty="0" smtClean="0"/>
          </a:p>
          <a:p>
            <a:r>
              <a:rPr lang="en-US" dirty="0" smtClean="0"/>
              <a:t>level =</a:t>
            </a:r>
          </a:p>
          <a:p>
            <a:endParaRPr lang="en-US" dirty="0" smtClean="0"/>
          </a:p>
          <a:p>
            <a:r>
              <a:rPr lang="en-US" dirty="0" smtClean="0"/>
              <a:t> 0.4275</a:t>
            </a:r>
            <a:endParaRPr lang="tr-TR" dirty="0" smtClean="0"/>
          </a:p>
          <a:p>
            <a:r>
              <a:rPr lang="en-US" dirty="0" smtClean="0"/>
              <a:t>BW = im2bw(</a:t>
            </a:r>
            <a:r>
              <a:rPr lang="en-US" dirty="0" err="1" smtClean="0"/>
              <a:t>g,level</a:t>
            </a:r>
            <a:r>
              <a:rPr lang="en-US" dirty="0" smtClean="0"/>
              <a:t>);</a:t>
            </a:r>
            <a:endParaRPr lang="tr-TR" dirty="0" smtClean="0"/>
          </a:p>
          <a:p>
            <a:r>
              <a:rPr lang="tr-TR" dirty="0" err="1" smtClean="0"/>
              <a:t>figure</a:t>
            </a:r>
            <a:r>
              <a:rPr lang="tr-TR" dirty="0" smtClean="0"/>
              <a:t>;</a:t>
            </a:r>
            <a:r>
              <a:rPr lang="en-US" dirty="0" err="1" smtClean="0"/>
              <a:t>imshow</a:t>
            </a:r>
            <a:r>
              <a:rPr lang="en-US" dirty="0" smtClean="0"/>
              <a:t>(BW)</a:t>
            </a:r>
            <a:r>
              <a:rPr lang="tr-TR" dirty="0" smtClean="0"/>
              <a:t>;</a:t>
            </a:r>
          </a:p>
          <a:p>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11</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2542558" y="2000240"/>
            <a:ext cx="6458598" cy="4597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117693"/>
            <a:ext cx="8358246" cy="6740307"/>
          </a:xfrm>
          <a:prstGeom prst="rect">
            <a:avLst/>
          </a:prstGeom>
          <a:noFill/>
        </p:spPr>
        <p:txBody>
          <a:bodyPr wrap="square" rtlCol="0">
            <a:spAutoFit/>
          </a:bodyPr>
          <a:lstStyle/>
          <a:p>
            <a:r>
              <a:rPr lang="en-US" sz="2400" b="1" dirty="0" err="1" smtClean="0">
                <a:solidFill>
                  <a:srgbClr val="FFC000"/>
                </a:solidFill>
              </a:rPr>
              <a:t>Histog</a:t>
            </a:r>
            <a:r>
              <a:rPr lang="tr-TR" sz="2400" b="1" dirty="0" smtClean="0">
                <a:solidFill>
                  <a:srgbClr val="FFC000"/>
                </a:solidFill>
              </a:rPr>
              <a:t>ram Denkleştirme</a:t>
            </a:r>
          </a:p>
          <a:p>
            <a:r>
              <a:rPr lang="tr-TR" sz="2400" dirty="0" err="1" smtClean="0"/>
              <a:t>Histogram</a:t>
            </a:r>
            <a:r>
              <a:rPr lang="tr-TR" sz="2400" dirty="0" smtClean="0"/>
              <a:t> denkleştirme görüntü işleme yazılımlarının en önemli parçalarından biridir. Bu işlem zıtlığı düzeltir ve </a:t>
            </a:r>
            <a:r>
              <a:rPr lang="tr-TR" sz="2400" dirty="0" err="1" smtClean="0"/>
              <a:t>histogram</a:t>
            </a:r>
            <a:r>
              <a:rPr lang="tr-TR" sz="2400" dirty="0" smtClean="0"/>
              <a:t> denkleştirmenin hedefi tek biçimli bir </a:t>
            </a:r>
            <a:r>
              <a:rPr lang="tr-TR" sz="2400" dirty="0" err="1" smtClean="0"/>
              <a:t>histogram</a:t>
            </a:r>
            <a:r>
              <a:rPr lang="tr-TR" sz="2400" dirty="0" smtClean="0"/>
              <a:t> elde etmektir. Bu teknik bütün görüntü için veya görüntünün bir parçası için kullanılabilir.</a:t>
            </a:r>
          </a:p>
          <a:p>
            <a:r>
              <a:rPr lang="tr-TR" sz="2400" dirty="0" err="1" smtClean="0"/>
              <a:t>Histogram</a:t>
            </a:r>
            <a:r>
              <a:rPr lang="tr-TR" sz="2400" dirty="0" smtClean="0"/>
              <a:t> denkleştirme </a:t>
            </a:r>
            <a:r>
              <a:rPr lang="tr-TR" sz="2400" dirty="0" err="1" smtClean="0"/>
              <a:t>histogramı</a:t>
            </a:r>
            <a:r>
              <a:rPr lang="tr-TR" sz="2400" dirty="0" smtClean="0"/>
              <a:t> düzleştirmez. Yoğunluk dağılımını tekrar dağıtır. Eğer bir görüntünün </a:t>
            </a:r>
            <a:r>
              <a:rPr lang="tr-TR" sz="2400" dirty="0" err="1" smtClean="0"/>
              <a:t>histogramında</a:t>
            </a:r>
            <a:r>
              <a:rPr lang="tr-TR" sz="2400" dirty="0" smtClean="0"/>
              <a:t> pek çok tepeler ve vadiler varsa, denkleştirme sonucu yine tepeler ve vadiler olacaktır, fakat tepeler ve vadiler kaydırılır. Bu yüzden </a:t>
            </a:r>
            <a:r>
              <a:rPr lang="tr-TR" sz="2400" dirty="0" err="1" smtClean="0"/>
              <a:t>histogram</a:t>
            </a:r>
            <a:r>
              <a:rPr lang="tr-TR" sz="2400" dirty="0" smtClean="0"/>
              <a:t> denkleştirmeyi tanımlamak için düzleştirmeden ziyade yayma daha iyi bir terim olacaktır.</a:t>
            </a:r>
          </a:p>
          <a:p>
            <a:r>
              <a:rPr lang="tr-TR" sz="2400" dirty="0" err="1" smtClean="0"/>
              <a:t>Histogram</a:t>
            </a:r>
            <a:r>
              <a:rPr lang="tr-TR" sz="2400" dirty="0" smtClean="0"/>
              <a:t> denkleştirme bir nokta işlemi olduğu için yeni yoğunluklar görüntüye eklenecektir. Var olan değerler yeni değerlere adreslenir, fakat sonuç görüntüsündeki yoğunlukların sayısı orijinal sayısından daha az veya eşit olacaktır.</a:t>
            </a:r>
          </a:p>
          <a:p>
            <a:endParaRPr lang="en-US" sz="2400"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12</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285728"/>
            <a:ext cx="8572560" cy="6063198"/>
          </a:xfrm>
          <a:prstGeom prst="rect">
            <a:avLst/>
          </a:prstGeom>
          <a:noFill/>
        </p:spPr>
        <p:txBody>
          <a:bodyPr wrap="square" rtlCol="0">
            <a:spAutoFit/>
          </a:bodyPr>
          <a:lstStyle/>
          <a:p>
            <a:r>
              <a:rPr lang="tr-TR" sz="2800" dirty="0" smtClean="0">
                <a:solidFill>
                  <a:srgbClr val="FFC000"/>
                </a:solidFill>
              </a:rPr>
              <a:t>İşlemler</a:t>
            </a:r>
          </a:p>
          <a:p>
            <a:pPr lvl="0"/>
            <a:r>
              <a:rPr lang="tr-TR" sz="2400" dirty="0" smtClean="0"/>
              <a:t>1. </a:t>
            </a:r>
            <a:r>
              <a:rPr lang="tr-TR" sz="2400" dirty="0" err="1" smtClean="0"/>
              <a:t>Histogramı</a:t>
            </a:r>
            <a:r>
              <a:rPr lang="tr-TR" sz="2400" dirty="0" smtClean="0"/>
              <a:t> hesapla</a:t>
            </a:r>
          </a:p>
          <a:p>
            <a:pPr lvl="0"/>
            <a:r>
              <a:rPr lang="tr-TR" sz="2400" dirty="0" smtClean="0"/>
              <a:t>2. Normalleştirilmiş </a:t>
            </a:r>
            <a:r>
              <a:rPr lang="tr-TR" sz="2400" dirty="0" err="1" smtClean="0"/>
              <a:t>histogramı</a:t>
            </a:r>
            <a:r>
              <a:rPr lang="tr-TR" sz="2400" dirty="0" smtClean="0"/>
              <a:t> hesapla</a:t>
            </a:r>
          </a:p>
          <a:p>
            <a:pPr lvl="0"/>
            <a:r>
              <a:rPr lang="tr-TR" sz="2400" dirty="0" smtClean="0"/>
              <a:t>3. Giriş görüntüsünü çıkış görüntüsüne dönüştür.</a:t>
            </a:r>
          </a:p>
          <a:p>
            <a:r>
              <a:rPr lang="tr-TR" sz="2400" dirty="0" smtClean="0"/>
              <a:t> </a:t>
            </a:r>
          </a:p>
          <a:p>
            <a:r>
              <a:rPr lang="tr-TR" sz="2400" dirty="0" smtClean="0"/>
              <a:t>İlk adım görüntüdeki her piksel değerinin sayılması ile hesaplanabilir. Sıfır dizisi ile başlayabilirsiniz. 8-bitlik pikseller için dizinin boyutu 256’dır (0-255). Görüntüyü ayrıştır ve her bir dizi elemanını uyan piksel değerine göre arttır.</a:t>
            </a:r>
          </a:p>
          <a:p>
            <a:r>
              <a:rPr lang="tr-TR" sz="2400" dirty="0" smtClean="0"/>
              <a:t>İkinci adım </a:t>
            </a:r>
            <a:r>
              <a:rPr lang="tr-TR" sz="2400" dirty="0" err="1" smtClean="0"/>
              <a:t>histogram</a:t>
            </a:r>
            <a:r>
              <a:rPr lang="tr-TR" sz="2400" dirty="0" smtClean="0"/>
              <a:t> değerlerinin toplamının başka bir dizide saklanmasını gerektirir. Bu dizide I. eleman 0’dan I. elemana kadar olan elemanların toplamını içerecektir. 255. Eleman 0,1,…254,255 </a:t>
            </a:r>
            <a:r>
              <a:rPr lang="tr-TR" sz="2400" dirty="0" err="1" smtClean="0"/>
              <a:t>histogram</a:t>
            </a:r>
            <a:r>
              <a:rPr lang="tr-TR" sz="2400" dirty="0" smtClean="0"/>
              <a:t> elemanlarının toplamını içerecektir. Daha sonra bu dizi her bir elemanı (maksimum piksel değeri)/(piksel sayısı) ile çarpılarak normalleştirilir. 8-bitlik 512x512’lik bir görüntü için bu sabit 255/262144 olacaktır.</a:t>
            </a:r>
            <a:endParaRPr lang="tr-TR" sz="2400"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13</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357166"/>
            <a:ext cx="8501122" cy="3046988"/>
          </a:xfrm>
          <a:prstGeom prst="rect">
            <a:avLst/>
          </a:prstGeom>
          <a:noFill/>
        </p:spPr>
        <p:txBody>
          <a:bodyPr wrap="square" rtlCol="0">
            <a:spAutoFit/>
          </a:bodyPr>
          <a:lstStyle/>
          <a:p>
            <a:r>
              <a:rPr lang="tr-TR" sz="2400" dirty="0" smtClean="0"/>
              <a:t>Adım 2’nin sonuçlanması için bir LUT(</a:t>
            </a:r>
            <a:r>
              <a:rPr lang="tr-TR" sz="2400" dirty="0" err="1" smtClean="0"/>
              <a:t>look</a:t>
            </a:r>
            <a:r>
              <a:rPr lang="tr-TR" sz="2400" dirty="0" smtClean="0"/>
              <a:t>-</a:t>
            </a:r>
            <a:r>
              <a:rPr lang="tr-TR" sz="2400" dirty="0" err="1" smtClean="0"/>
              <a:t>up</a:t>
            </a:r>
            <a:r>
              <a:rPr lang="tr-TR" sz="2400" dirty="0" smtClean="0"/>
              <a:t>-</a:t>
            </a:r>
            <a:r>
              <a:rPr lang="tr-TR" sz="2400" dirty="0" err="1" smtClean="0"/>
              <a:t>table</a:t>
            </a:r>
            <a:r>
              <a:rPr lang="tr-TR" sz="2400" dirty="0" smtClean="0"/>
              <a:t>) kullanılabilir.</a:t>
            </a:r>
          </a:p>
          <a:p>
            <a:endParaRPr lang="tr-TR" sz="2400" dirty="0" smtClean="0"/>
          </a:p>
          <a:p>
            <a:r>
              <a:rPr lang="tr-TR" sz="2400" dirty="0" err="1" smtClean="0"/>
              <a:t>Histogram</a:t>
            </a:r>
            <a:r>
              <a:rPr lang="tr-TR" sz="2400" dirty="0" smtClean="0"/>
              <a:t> denkleştirme koyu bölgelerde detayları olan görüntülerde daha iyi çalışır. Bazı kişiler diğer işlemleri uygulamadan önce görüntüye </a:t>
            </a:r>
            <a:r>
              <a:rPr lang="tr-TR" sz="2400" dirty="0" err="1" smtClean="0"/>
              <a:t>histogram</a:t>
            </a:r>
            <a:r>
              <a:rPr lang="tr-TR" sz="2400" dirty="0" smtClean="0"/>
              <a:t> denkleştirme uygular. Bu, iyi bir uygulama değildir çünkü kaliteli görüntülerin kalitesi bozulabilir.</a:t>
            </a:r>
            <a:endParaRPr lang="tr-TR" sz="2400"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14</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30762" t="30273" r="27490" b="31641"/>
          <a:stretch>
            <a:fillRect/>
          </a:stretch>
        </p:blipFill>
        <p:spPr bwMode="auto">
          <a:xfrm>
            <a:off x="1000100" y="428604"/>
            <a:ext cx="7286676" cy="4985620"/>
          </a:xfrm>
          <a:prstGeom prst="rect">
            <a:avLst/>
          </a:prstGeom>
          <a:noFill/>
          <a:ln w="9525">
            <a:noFill/>
            <a:miter lim="800000"/>
            <a:headEnd/>
            <a:tailEnd/>
          </a:ln>
          <a:effectLst/>
        </p:spPr>
      </p:pic>
      <p:sp>
        <p:nvSpPr>
          <p:cNvPr id="3" name="2 Metin kutusu"/>
          <p:cNvSpPr txBox="1"/>
          <p:nvPr/>
        </p:nvSpPr>
        <p:spPr>
          <a:xfrm>
            <a:off x="285720" y="5643578"/>
            <a:ext cx="8858280" cy="830997"/>
          </a:xfrm>
          <a:prstGeom prst="rect">
            <a:avLst/>
          </a:prstGeom>
          <a:noFill/>
        </p:spPr>
        <p:txBody>
          <a:bodyPr wrap="square" rtlCol="0">
            <a:spAutoFit/>
          </a:bodyPr>
          <a:lstStyle/>
          <a:p>
            <a:pPr marL="457200" indent="-457200">
              <a:buAutoNum type="alphaLcParenBoth"/>
            </a:pPr>
            <a:r>
              <a:rPr lang="en-US" sz="2400" dirty="0" err="1" smtClean="0"/>
              <a:t>Ori</a:t>
            </a:r>
            <a:r>
              <a:rPr lang="tr-TR" sz="2400" dirty="0" smtClean="0"/>
              <a:t>j</a:t>
            </a:r>
            <a:r>
              <a:rPr lang="en-US" sz="2400" dirty="0" err="1" smtClean="0"/>
              <a:t>inal</a:t>
            </a:r>
            <a:r>
              <a:rPr lang="en-US" sz="2400" dirty="0" smtClean="0"/>
              <a:t> </a:t>
            </a:r>
            <a:r>
              <a:rPr lang="tr-TR" sz="2400" dirty="0" smtClean="0"/>
              <a:t>görüntü</a:t>
            </a:r>
            <a:r>
              <a:rPr lang="en-US" sz="2400" dirty="0" smtClean="0"/>
              <a:t>; (b)</a:t>
            </a:r>
            <a:r>
              <a:rPr lang="tr-TR" sz="2400" dirty="0" smtClean="0"/>
              <a:t>Orijinal görüntünün </a:t>
            </a:r>
            <a:r>
              <a:rPr lang="tr-TR" sz="2400" dirty="0" err="1" smtClean="0"/>
              <a:t>histogramı</a:t>
            </a:r>
            <a:r>
              <a:rPr lang="en-US" sz="2400" dirty="0" smtClean="0"/>
              <a:t>; </a:t>
            </a:r>
            <a:endParaRPr lang="tr-TR" sz="2400" dirty="0" smtClean="0"/>
          </a:p>
          <a:p>
            <a:pPr marL="457200" indent="-457200"/>
            <a:r>
              <a:rPr lang="en-US" sz="2400" dirty="0" smtClean="0"/>
              <a:t>(c) </a:t>
            </a:r>
            <a:r>
              <a:rPr lang="tr-TR" sz="2400" dirty="0" smtClean="0"/>
              <a:t>Düzeltilmiş görüntü</a:t>
            </a:r>
            <a:r>
              <a:rPr lang="en-US" sz="2400" dirty="0" smtClean="0"/>
              <a:t>; (d) </a:t>
            </a:r>
            <a:r>
              <a:rPr lang="tr-TR" sz="2400" dirty="0" smtClean="0"/>
              <a:t>Düzeltilmiş görüntünün </a:t>
            </a:r>
            <a:r>
              <a:rPr lang="tr-TR" sz="2400" dirty="0" err="1" smtClean="0"/>
              <a:t>histogramı</a:t>
            </a:r>
            <a:r>
              <a:rPr lang="tr-TR" sz="2400" dirty="0" smtClean="0"/>
              <a:t>.</a:t>
            </a:r>
            <a:endParaRPr lang="en-US" sz="2400"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15</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etin kutusu"/>
          <p:cNvSpPr txBox="1"/>
          <p:nvPr/>
        </p:nvSpPr>
        <p:spPr>
          <a:xfrm>
            <a:off x="357158" y="642918"/>
            <a:ext cx="2643206" cy="3139321"/>
          </a:xfrm>
          <a:prstGeom prst="rect">
            <a:avLst/>
          </a:prstGeom>
          <a:noFill/>
        </p:spPr>
        <p:txBody>
          <a:bodyPr wrap="square" rtlCol="0">
            <a:spAutoFit/>
          </a:bodyPr>
          <a:lstStyle/>
          <a:p>
            <a:r>
              <a:rPr lang="tr-TR" dirty="0" smtClean="0"/>
              <a:t>eh=</a:t>
            </a:r>
            <a:r>
              <a:rPr lang="tr-TR" dirty="0" err="1" smtClean="0"/>
              <a:t>histeq</a:t>
            </a:r>
            <a:r>
              <a:rPr lang="tr-TR" dirty="0" smtClean="0"/>
              <a:t>(g);</a:t>
            </a:r>
          </a:p>
          <a:p>
            <a:r>
              <a:rPr lang="tr-TR" dirty="0" err="1" smtClean="0"/>
              <a:t>figure</a:t>
            </a:r>
            <a:r>
              <a:rPr lang="tr-TR" dirty="0" smtClean="0"/>
              <a:t>;</a:t>
            </a:r>
            <a:r>
              <a:rPr lang="tr-TR" dirty="0" err="1" smtClean="0"/>
              <a:t>imshow</a:t>
            </a:r>
            <a:r>
              <a:rPr lang="tr-TR" dirty="0" smtClean="0"/>
              <a:t>(eh)</a:t>
            </a:r>
          </a:p>
          <a:p>
            <a:r>
              <a:rPr lang="tr-TR" dirty="0" err="1" smtClean="0"/>
              <a:t>figure</a:t>
            </a:r>
            <a:r>
              <a:rPr lang="tr-TR" dirty="0" smtClean="0"/>
              <a:t>;</a:t>
            </a:r>
            <a:r>
              <a:rPr lang="tr-TR" dirty="0" err="1" smtClean="0"/>
              <a:t>imhist</a:t>
            </a:r>
            <a:r>
              <a:rPr lang="tr-TR" dirty="0" smtClean="0"/>
              <a:t>(eh);</a:t>
            </a:r>
          </a:p>
          <a:p>
            <a:r>
              <a:rPr lang="en-US" dirty="0" smtClean="0"/>
              <a:t>level=</a:t>
            </a:r>
            <a:r>
              <a:rPr lang="en-US" dirty="0" err="1" smtClean="0"/>
              <a:t>graythresh</a:t>
            </a:r>
            <a:r>
              <a:rPr lang="en-US" dirty="0" smtClean="0"/>
              <a:t>(eh)</a:t>
            </a:r>
          </a:p>
          <a:p>
            <a:endParaRPr lang="en-US" dirty="0" smtClean="0"/>
          </a:p>
          <a:p>
            <a:r>
              <a:rPr lang="en-US" dirty="0" smtClean="0"/>
              <a:t>level =</a:t>
            </a:r>
          </a:p>
          <a:p>
            <a:endParaRPr lang="en-US" dirty="0" smtClean="0"/>
          </a:p>
          <a:p>
            <a:r>
              <a:rPr lang="en-US" dirty="0" smtClean="0"/>
              <a:t>    0.</a:t>
            </a:r>
            <a:r>
              <a:rPr lang="tr-TR" dirty="0" smtClean="0"/>
              <a:t>498</a:t>
            </a:r>
          </a:p>
          <a:p>
            <a:r>
              <a:rPr lang="tr-TR" dirty="0" err="1" smtClean="0"/>
              <a:t>bw</a:t>
            </a:r>
            <a:r>
              <a:rPr lang="tr-TR" dirty="0" smtClean="0"/>
              <a:t>=im2bw(eh,</a:t>
            </a:r>
            <a:r>
              <a:rPr lang="tr-TR" dirty="0" err="1" smtClean="0"/>
              <a:t>level</a:t>
            </a:r>
            <a:r>
              <a:rPr lang="tr-TR" dirty="0" smtClean="0"/>
              <a:t>);</a:t>
            </a:r>
          </a:p>
          <a:p>
            <a:r>
              <a:rPr lang="tr-TR" dirty="0" err="1" smtClean="0"/>
              <a:t>figure</a:t>
            </a:r>
            <a:r>
              <a:rPr lang="tr-TR" dirty="0" smtClean="0"/>
              <a:t>;</a:t>
            </a:r>
            <a:r>
              <a:rPr lang="tr-TR" dirty="0" err="1" smtClean="0"/>
              <a:t>imshow</a:t>
            </a:r>
            <a:r>
              <a:rPr lang="tr-TR" dirty="0" smtClean="0"/>
              <a:t>(</a:t>
            </a:r>
            <a:r>
              <a:rPr lang="tr-TR" dirty="0" err="1" smtClean="0"/>
              <a:t>bw</a:t>
            </a:r>
            <a:r>
              <a:rPr lang="tr-TR" dirty="0" smtClean="0"/>
              <a:t>);</a:t>
            </a:r>
          </a:p>
          <a:p>
            <a:endParaRPr lang="en-US" dirty="0"/>
          </a:p>
        </p:txBody>
      </p:sp>
      <p:sp>
        <p:nvSpPr>
          <p:cNvPr id="8" name="7 Slayt Numarası Yer Tutucusu"/>
          <p:cNvSpPr>
            <a:spLocks noGrp="1"/>
          </p:cNvSpPr>
          <p:nvPr>
            <p:ph type="sldNum" sz="quarter" idx="12"/>
          </p:nvPr>
        </p:nvSpPr>
        <p:spPr/>
        <p:txBody>
          <a:bodyPr/>
          <a:lstStyle/>
          <a:p>
            <a:fld id="{583A5473-B7E2-4064-90C8-8CDD97F93B60}" type="slidenum">
              <a:rPr lang="en-US" smtClean="0"/>
              <a:pPr/>
              <a:t>16</a:t>
            </a:fld>
            <a:endParaRPr lang="en-US" dirty="0"/>
          </a:p>
        </p:txBody>
      </p:sp>
      <p:sp>
        <p:nvSpPr>
          <p:cNvPr id="9" name="8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ltbilgi Yer Tutucusu"/>
          <p:cNvSpPr>
            <a:spLocks noGrp="1"/>
          </p:cNvSpPr>
          <p:nvPr>
            <p:ph type="ftr" sz="quarter" idx="11"/>
          </p:nvPr>
        </p:nvSpPr>
        <p:spPr/>
        <p:txBody>
          <a:bodyPr/>
          <a:lstStyle/>
          <a:p>
            <a:r>
              <a:rPr lang="en-US" smtClean="0"/>
              <a:t>SAÜ Bilgisayar Mühendisliği</a:t>
            </a:r>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17</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71462"/>
            <a:ext cx="3857620" cy="350046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357686" y="0"/>
            <a:ext cx="4357718" cy="3500438"/>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0" y="3357563"/>
            <a:ext cx="4000496" cy="3500438"/>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4357686" y="3357562"/>
            <a:ext cx="4429156" cy="3571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ltbilgi Yer Tutucusu"/>
          <p:cNvSpPr>
            <a:spLocks noGrp="1"/>
          </p:cNvSpPr>
          <p:nvPr>
            <p:ph type="ftr" sz="quarter" idx="11"/>
          </p:nvPr>
        </p:nvSpPr>
        <p:spPr/>
        <p:txBody>
          <a:bodyPr/>
          <a:lstStyle/>
          <a:p>
            <a:r>
              <a:rPr lang="en-US" smtClean="0"/>
              <a:t>SAÜ Bilgisayar Mühendisliği</a:t>
            </a:r>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18</a:t>
            </a:fld>
            <a:endParaRPr lang="en-US" dirty="0"/>
          </a:p>
        </p:txBody>
      </p:sp>
      <p:pic>
        <p:nvPicPr>
          <p:cNvPr id="4100" name="Picture 4"/>
          <p:cNvPicPr>
            <a:picLocks noChangeAspect="1" noChangeArrowheads="1"/>
          </p:cNvPicPr>
          <p:nvPr/>
        </p:nvPicPr>
        <p:blipFill>
          <a:blip r:embed="rId2" cstate="print"/>
          <a:srcRect/>
          <a:stretch>
            <a:fillRect/>
          </a:stretch>
        </p:blipFill>
        <p:spPr bwMode="auto">
          <a:xfrm>
            <a:off x="4714876" y="1214422"/>
            <a:ext cx="3643338" cy="4357718"/>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642910" y="1214422"/>
            <a:ext cx="3924300"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sz="2400" b="1" dirty="0" smtClean="0">
                <a:solidFill>
                  <a:srgbClr val="FFC000"/>
                </a:solidFill>
                <a:latin typeface="+mn-lt"/>
                <a:ea typeface="+mn-ea"/>
                <a:cs typeface="+mn-cs"/>
              </a:rPr>
              <a:t>His</a:t>
            </a:r>
            <a:r>
              <a:rPr lang="tr-TR" sz="2400" b="1" dirty="0" err="1" smtClean="0">
                <a:solidFill>
                  <a:srgbClr val="FFC000"/>
                </a:solidFill>
                <a:latin typeface="+mn-lt"/>
                <a:ea typeface="+mn-ea"/>
                <a:cs typeface="+mn-cs"/>
              </a:rPr>
              <a:t>togram</a:t>
            </a:r>
            <a:r>
              <a:rPr lang="tr-TR" sz="2400" b="1" dirty="0" smtClean="0">
                <a:solidFill>
                  <a:srgbClr val="FFC000"/>
                </a:solidFill>
                <a:latin typeface="+mn-lt"/>
                <a:ea typeface="+mn-ea"/>
                <a:cs typeface="+mn-cs"/>
              </a:rPr>
              <a:t> Denkleştirme</a:t>
            </a:r>
            <a:r>
              <a:rPr lang="en-US" sz="2400" b="1" dirty="0" smtClean="0">
                <a:solidFill>
                  <a:srgbClr val="FFC000"/>
                </a:solidFill>
                <a:latin typeface="+mn-lt"/>
                <a:ea typeface="+mn-ea"/>
                <a:cs typeface="+mn-cs"/>
              </a:rPr>
              <a:t> (</a:t>
            </a:r>
            <a:r>
              <a:rPr lang="tr-TR" sz="2400" b="1" dirty="0" smtClean="0">
                <a:solidFill>
                  <a:srgbClr val="FFC000"/>
                </a:solidFill>
                <a:latin typeface="+mn-lt"/>
                <a:ea typeface="+mn-ea"/>
                <a:cs typeface="+mn-cs"/>
              </a:rPr>
              <a:t>Zıtlık Düzeltme</a:t>
            </a:r>
            <a:r>
              <a:rPr lang="en-US" sz="2400" b="1" dirty="0" smtClean="0">
                <a:solidFill>
                  <a:srgbClr val="FFC000"/>
                </a:solidFill>
                <a:latin typeface="+mn-lt"/>
                <a:ea typeface="+mn-ea"/>
                <a:cs typeface="+mn-cs"/>
              </a:rPr>
              <a:t>)</a:t>
            </a:r>
            <a:r>
              <a:rPr lang="tr-TR" sz="2400" b="1" dirty="0" smtClean="0">
                <a:solidFill>
                  <a:srgbClr val="FFC000"/>
                </a:solidFill>
                <a:latin typeface="+mn-lt"/>
                <a:ea typeface="+mn-ea"/>
                <a:cs typeface="+mn-cs"/>
              </a:rPr>
              <a:t> </a:t>
            </a:r>
            <a:endParaRPr lang="en-US" sz="2400" b="1" dirty="0">
              <a:solidFill>
                <a:srgbClr val="FFC000"/>
              </a:solidFill>
              <a:latin typeface="+mn-lt"/>
              <a:ea typeface="+mn-ea"/>
              <a:cs typeface="+mn-cs"/>
            </a:endParaRPr>
          </a:p>
        </p:txBody>
      </p:sp>
      <p:sp>
        <p:nvSpPr>
          <p:cNvPr id="5123" name="Rectangle 3"/>
          <p:cNvSpPr>
            <a:spLocks noGrp="1" noChangeArrowheads="1"/>
          </p:cNvSpPr>
          <p:nvPr>
            <p:ph type="body" idx="1"/>
          </p:nvPr>
        </p:nvSpPr>
        <p:spPr/>
        <p:txBody>
          <a:bodyPr/>
          <a:lstStyle/>
          <a:p>
            <a:r>
              <a:rPr lang="tr-TR" sz="2400" dirty="0" smtClean="0"/>
              <a:t>H</a:t>
            </a:r>
            <a:r>
              <a:rPr lang="en-US" sz="2400" dirty="0" err="1" smtClean="0"/>
              <a:t>istogram</a:t>
            </a:r>
            <a:r>
              <a:rPr lang="tr-TR" sz="2400" dirty="0" smtClean="0"/>
              <a:t>ı hesapla</a:t>
            </a:r>
            <a:endParaRPr lang="en-US" sz="2400" dirty="0"/>
          </a:p>
          <a:p>
            <a:r>
              <a:rPr lang="tr-TR" sz="2400" dirty="0" smtClean="0"/>
              <a:t>Kümülatif </a:t>
            </a:r>
            <a:r>
              <a:rPr lang="en-US" sz="2400" dirty="0" smtClean="0"/>
              <a:t>histogram</a:t>
            </a:r>
            <a:r>
              <a:rPr lang="tr-TR" sz="2400" dirty="0" smtClean="0"/>
              <a:t>ı hesapla</a:t>
            </a:r>
            <a:endParaRPr lang="en-US" sz="2400" dirty="0"/>
          </a:p>
          <a:p>
            <a:pPr lvl="1">
              <a:buFontTx/>
              <a:buNone/>
            </a:pPr>
            <a:r>
              <a:rPr lang="en-US" sz="2000" dirty="0"/>
              <a:t>Cum[0]=0;</a:t>
            </a:r>
          </a:p>
          <a:p>
            <a:pPr lvl="1">
              <a:buFontTx/>
              <a:buNone/>
            </a:pPr>
            <a:r>
              <a:rPr lang="en-US" sz="2000" dirty="0"/>
              <a:t>For(</a:t>
            </a:r>
            <a:r>
              <a:rPr lang="en-US" sz="2000" dirty="0" err="1"/>
              <a:t>greylevel</a:t>
            </a:r>
            <a:r>
              <a:rPr lang="en-US" sz="2000" dirty="0"/>
              <a:t> </a:t>
            </a:r>
            <a:r>
              <a:rPr lang="en-US" sz="2000" dirty="0" smtClean="0"/>
              <a:t>=</a:t>
            </a:r>
            <a:r>
              <a:rPr lang="tr-TR" sz="2000" dirty="0" smtClean="0"/>
              <a:t>1</a:t>
            </a:r>
            <a:r>
              <a:rPr lang="en-US" sz="2000" dirty="0" smtClean="0"/>
              <a:t>; </a:t>
            </a:r>
            <a:r>
              <a:rPr lang="en-US" sz="2000" dirty="0" err="1"/>
              <a:t>greylevel</a:t>
            </a:r>
            <a:r>
              <a:rPr lang="en-US" sz="2000" dirty="0"/>
              <a:t> &lt; max; </a:t>
            </a:r>
            <a:r>
              <a:rPr lang="en-US" sz="2000" dirty="0" err="1"/>
              <a:t>greylevel</a:t>
            </a:r>
            <a:r>
              <a:rPr lang="en-US" sz="2000" dirty="0"/>
              <a:t>++)</a:t>
            </a:r>
          </a:p>
          <a:p>
            <a:pPr lvl="1">
              <a:buFontTx/>
              <a:buNone/>
            </a:pPr>
            <a:r>
              <a:rPr lang="en-US" sz="2000" dirty="0"/>
              <a:t>   Cum[</a:t>
            </a:r>
            <a:r>
              <a:rPr lang="en-US" sz="2000" dirty="0" err="1"/>
              <a:t>greylevel</a:t>
            </a:r>
            <a:r>
              <a:rPr lang="en-US" sz="2000" dirty="0"/>
              <a:t>] = </a:t>
            </a:r>
            <a:r>
              <a:rPr lang="en-US" sz="2000" dirty="0" err="1"/>
              <a:t>Hist</a:t>
            </a:r>
            <a:r>
              <a:rPr lang="en-US" sz="2000" dirty="0"/>
              <a:t>[</a:t>
            </a:r>
            <a:r>
              <a:rPr lang="en-US" sz="2000" dirty="0" err="1"/>
              <a:t>greylevel</a:t>
            </a:r>
            <a:r>
              <a:rPr lang="en-US" sz="2000" dirty="0"/>
              <a:t>] + Cum[greylevel-1]; </a:t>
            </a:r>
          </a:p>
          <a:p>
            <a:r>
              <a:rPr lang="tr-TR" sz="2400" dirty="0" smtClean="0"/>
              <a:t>L</a:t>
            </a:r>
            <a:r>
              <a:rPr lang="en-US" sz="2400" dirty="0" err="1" smtClean="0"/>
              <a:t>ookup</a:t>
            </a:r>
            <a:r>
              <a:rPr lang="en-US" sz="2400" dirty="0" smtClean="0"/>
              <a:t> table</a:t>
            </a:r>
            <a:r>
              <a:rPr lang="tr-TR" sz="2400" dirty="0" smtClean="0"/>
              <a:t> kullan</a:t>
            </a:r>
            <a:endParaRPr lang="en-US" sz="2400" dirty="0"/>
          </a:p>
          <a:p>
            <a:pPr lvl="1">
              <a:buFontTx/>
              <a:buNone/>
            </a:pPr>
            <a:r>
              <a:rPr lang="tr-TR" sz="2000" dirty="0" smtClean="0"/>
              <a:t>f</a:t>
            </a:r>
            <a:r>
              <a:rPr lang="en-US" sz="2000" dirty="0" smtClean="0"/>
              <a:t>or(g=0;g&lt;</a:t>
            </a:r>
            <a:r>
              <a:rPr lang="en-US" sz="2000" dirty="0" err="1" smtClean="0"/>
              <a:t>max;g</a:t>
            </a:r>
            <a:r>
              <a:rPr lang="en-US" sz="2000" dirty="0"/>
              <a:t>++)</a:t>
            </a:r>
          </a:p>
          <a:p>
            <a:pPr lvl="1">
              <a:buFontTx/>
              <a:buNone/>
            </a:pPr>
            <a:r>
              <a:rPr lang="en-US" sz="2000" dirty="0"/>
              <a:t>    Tab[g] = round (double) (max*cum[g])/(rows*cols));</a:t>
            </a:r>
          </a:p>
          <a:p>
            <a:r>
              <a:rPr lang="tr-TR" sz="2400" dirty="0" smtClean="0"/>
              <a:t>Yeni grilik seviyelerini hesapla</a:t>
            </a:r>
            <a:endParaRPr lang="en-US" sz="2400" dirty="0"/>
          </a:p>
          <a:p>
            <a:pPr lvl="1">
              <a:buFontTx/>
              <a:buNone/>
            </a:pPr>
            <a:r>
              <a:rPr lang="tr-TR" sz="2000" dirty="0" smtClean="0"/>
              <a:t>f</a:t>
            </a:r>
            <a:r>
              <a:rPr lang="en-US" sz="2000" dirty="0" smtClean="0"/>
              <a:t>or </a:t>
            </a:r>
            <a:r>
              <a:rPr lang="en-US" sz="2000" dirty="0"/>
              <a:t>(r = </a:t>
            </a:r>
            <a:r>
              <a:rPr lang="tr-TR" sz="2000" dirty="0" smtClean="0"/>
              <a:t>1</a:t>
            </a:r>
            <a:r>
              <a:rPr lang="en-US" sz="2000" dirty="0" smtClean="0"/>
              <a:t>; </a:t>
            </a:r>
            <a:r>
              <a:rPr lang="en-US" sz="2000" dirty="0"/>
              <a:t>r&lt; rows; r++) for (</a:t>
            </a:r>
            <a:r>
              <a:rPr lang="en-US" sz="2000" dirty="0" smtClean="0"/>
              <a:t>c=</a:t>
            </a:r>
            <a:r>
              <a:rPr lang="tr-TR" sz="2000" dirty="0" smtClean="0"/>
              <a:t>1</a:t>
            </a:r>
            <a:r>
              <a:rPr lang="en-US" sz="2000" dirty="0" smtClean="0"/>
              <a:t>;c&lt;</a:t>
            </a:r>
            <a:r>
              <a:rPr lang="en-US" sz="2000" dirty="0" err="1" smtClean="0"/>
              <a:t>cols;c</a:t>
            </a:r>
            <a:r>
              <a:rPr lang="en-US" sz="2000" dirty="0"/>
              <a:t>++)</a:t>
            </a:r>
          </a:p>
          <a:p>
            <a:pPr lvl="1">
              <a:buFontTx/>
              <a:buNone/>
            </a:pPr>
            <a:r>
              <a:rPr lang="en-US" sz="2000" dirty="0"/>
              <a:t>    </a:t>
            </a:r>
            <a:r>
              <a:rPr lang="en-US" sz="2000" dirty="0" err="1"/>
              <a:t>img</a:t>
            </a:r>
            <a:r>
              <a:rPr lang="en-US" sz="2000" dirty="0"/>
              <a:t>[r][c] = Tab[</a:t>
            </a:r>
            <a:r>
              <a:rPr lang="en-US" sz="2000" dirty="0" err="1"/>
              <a:t>img</a:t>
            </a:r>
            <a:r>
              <a:rPr lang="en-US" sz="2000" dirty="0"/>
              <a:t>[r][c]]</a:t>
            </a:r>
          </a:p>
        </p:txBody>
      </p:sp>
      <p:sp>
        <p:nvSpPr>
          <p:cNvPr id="4" name="3 Slayt Numarası Yer Tutucusu"/>
          <p:cNvSpPr>
            <a:spLocks noGrp="1"/>
          </p:cNvSpPr>
          <p:nvPr>
            <p:ph type="sldNum" sz="quarter" idx="12"/>
          </p:nvPr>
        </p:nvSpPr>
        <p:spPr/>
        <p:txBody>
          <a:bodyPr/>
          <a:lstStyle/>
          <a:p>
            <a:fld id="{583A5473-B7E2-4064-90C8-8CDD97F93B60}" type="slidenum">
              <a:rPr lang="en-US" smtClean="0"/>
              <a:pPr/>
              <a:t>19</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285720" y="357166"/>
            <a:ext cx="8286808" cy="646331"/>
          </a:xfrm>
          <a:prstGeom prst="rect">
            <a:avLst/>
          </a:prstGeom>
          <a:noFill/>
        </p:spPr>
        <p:txBody>
          <a:bodyPr wrap="square" rtlCol="0">
            <a:spAutoFit/>
          </a:bodyPr>
          <a:lstStyle/>
          <a:p>
            <a:r>
              <a:rPr lang="tr-TR" dirty="0" smtClean="0"/>
              <a:t>f=</a:t>
            </a:r>
            <a:r>
              <a:rPr lang="tr-TR" dirty="0" err="1" smtClean="0"/>
              <a:t>imread</a:t>
            </a:r>
            <a:r>
              <a:rPr lang="tr-TR" dirty="0" smtClean="0"/>
              <a:t>('c:\r2.</a:t>
            </a:r>
            <a:r>
              <a:rPr lang="tr-TR" dirty="0" err="1" smtClean="0"/>
              <a:t>jpg</a:t>
            </a:r>
            <a:r>
              <a:rPr lang="tr-TR" dirty="0" smtClean="0"/>
              <a:t>');</a:t>
            </a:r>
          </a:p>
          <a:p>
            <a:r>
              <a:rPr lang="tr-TR" dirty="0" err="1" smtClean="0"/>
              <a:t>İmshow</a:t>
            </a:r>
            <a:r>
              <a:rPr lang="tr-TR" dirty="0" smtClean="0"/>
              <a:t>(f);</a:t>
            </a:r>
          </a:p>
        </p:txBody>
      </p:sp>
      <p:sp>
        <p:nvSpPr>
          <p:cNvPr id="5" name="4 Slayt Numarası Yer Tutucusu"/>
          <p:cNvSpPr>
            <a:spLocks noGrp="1"/>
          </p:cNvSpPr>
          <p:nvPr>
            <p:ph type="sldNum" sz="quarter" idx="12"/>
          </p:nvPr>
        </p:nvSpPr>
        <p:spPr/>
        <p:txBody>
          <a:bodyPr/>
          <a:lstStyle/>
          <a:p>
            <a:fld id="{583A5473-B7E2-4064-90C8-8CDD97F93B60}" type="slidenum">
              <a:rPr lang="en-US" smtClean="0"/>
              <a:pPr/>
              <a:t>2</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714348" y="1071546"/>
            <a:ext cx="763905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FFC000"/>
                </a:solidFill>
                <a:latin typeface="+mn-lt"/>
                <a:ea typeface="+mn-ea"/>
                <a:cs typeface="+mn-cs"/>
              </a:rPr>
              <a:t>His</a:t>
            </a:r>
            <a:r>
              <a:rPr lang="tr-TR" sz="2400" b="1" dirty="0">
                <a:solidFill>
                  <a:srgbClr val="FFC000"/>
                </a:solidFill>
                <a:latin typeface="+mn-lt"/>
                <a:ea typeface="+mn-ea"/>
                <a:cs typeface="+mn-cs"/>
              </a:rPr>
              <a:t>togram Denkleştirme</a:t>
            </a:r>
            <a:r>
              <a:rPr lang="en-US" sz="2400" b="1" dirty="0">
                <a:solidFill>
                  <a:srgbClr val="FFC000"/>
                </a:solidFill>
                <a:latin typeface="+mn-lt"/>
                <a:ea typeface="+mn-ea"/>
                <a:cs typeface="+mn-cs"/>
              </a:rPr>
              <a:t> (</a:t>
            </a:r>
            <a:r>
              <a:rPr lang="tr-TR" sz="2400" b="1" dirty="0">
                <a:solidFill>
                  <a:srgbClr val="FFC000"/>
                </a:solidFill>
                <a:latin typeface="+mn-lt"/>
                <a:ea typeface="+mn-ea"/>
                <a:cs typeface="+mn-cs"/>
              </a:rPr>
              <a:t>Zıtlık Düzeltme</a:t>
            </a:r>
            <a:r>
              <a:rPr lang="en-US" sz="2400" b="1" dirty="0">
                <a:solidFill>
                  <a:srgbClr val="FFC000"/>
                </a:solidFill>
                <a:latin typeface="+mn-lt"/>
                <a:ea typeface="+mn-ea"/>
                <a:cs typeface="+mn-cs"/>
              </a:rPr>
              <a:t>)</a:t>
            </a:r>
            <a:r>
              <a:rPr lang="tr-TR" sz="2400" b="1" dirty="0">
                <a:solidFill>
                  <a:srgbClr val="FFC000"/>
                </a:solidFill>
                <a:latin typeface="+mn-lt"/>
                <a:ea typeface="+mn-ea"/>
                <a:cs typeface="+mn-cs"/>
              </a:rPr>
              <a:t> </a:t>
            </a:r>
          </a:p>
        </p:txBody>
      </p:sp>
      <p:sp>
        <p:nvSpPr>
          <p:cNvPr id="4" name="Footer Placeholder 3"/>
          <p:cNvSpPr>
            <a:spLocks noGrp="1"/>
          </p:cNvSpPr>
          <p:nvPr>
            <p:ph type="ftr" sz="quarter" idx="11"/>
          </p:nvPr>
        </p:nvSpPr>
        <p:spPr/>
        <p:txBody>
          <a:bodyPr/>
          <a:lstStyle/>
          <a:p>
            <a:r>
              <a:rPr lang="en-US" smtClean="0"/>
              <a:t>SAÜ Bilgisayar Mühendisliği</a:t>
            </a:r>
            <a:endParaRPr lang="en-US" dirty="0"/>
          </a:p>
        </p:txBody>
      </p:sp>
      <p:sp>
        <p:nvSpPr>
          <p:cNvPr id="5" name="Slide Number Placeholder 4"/>
          <p:cNvSpPr>
            <a:spLocks noGrp="1"/>
          </p:cNvSpPr>
          <p:nvPr>
            <p:ph type="sldNum" sz="quarter" idx="12"/>
          </p:nvPr>
        </p:nvSpPr>
        <p:spPr/>
        <p:txBody>
          <a:bodyPr/>
          <a:lstStyle/>
          <a:p>
            <a:fld id="{583A5473-B7E2-4064-90C8-8CDD97F93B60}"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1543738" y="1589335"/>
            <a:ext cx="5294523" cy="4861701"/>
          </a:xfrm>
          <a:prstGeom prst="rect">
            <a:avLst/>
          </a:prstGeom>
        </p:spPr>
      </p:pic>
    </p:spTree>
    <p:extLst>
      <p:ext uri="{BB962C8B-B14F-4D97-AF65-F5344CB8AC3E}">
        <p14:creationId xmlns:p14="http://schemas.microsoft.com/office/powerpoint/2010/main" val="4248739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b="1" dirty="0">
                <a:solidFill>
                  <a:srgbClr val="FFC000"/>
                </a:solidFill>
                <a:latin typeface="+mn-lt"/>
                <a:ea typeface="+mn-ea"/>
                <a:cs typeface="+mn-cs"/>
              </a:rPr>
              <a:t>Program çıktısı</a:t>
            </a:r>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SAÜ Bilgisayar Mühendisliği</a:t>
            </a:r>
            <a:endParaRPr lang="en-US" dirty="0"/>
          </a:p>
        </p:txBody>
      </p:sp>
      <p:sp>
        <p:nvSpPr>
          <p:cNvPr id="5" name="Slide Number Placeholder 4"/>
          <p:cNvSpPr>
            <a:spLocks noGrp="1"/>
          </p:cNvSpPr>
          <p:nvPr>
            <p:ph type="sldNum" sz="quarter" idx="12"/>
          </p:nvPr>
        </p:nvSpPr>
        <p:spPr/>
        <p:txBody>
          <a:bodyPr/>
          <a:lstStyle/>
          <a:p>
            <a:fld id="{583A5473-B7E2-4064-90C8-8CDD97F93B60}"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510356" y="1816414"/>
            <a:ext cx="8020050" cy="4457700"/>
          </a:xfrm>
          <a:prstGeom prst="rect">
            <a:avLst/>
          </a:prstGeom>
        </p:spPr>
      </p:pic>
    </p:spTree>
    <p:extLst>
      <p:ext uri="{BB962C8B-B14F-4D97-AF65-F5344CB8AC3E}">
        <p14:creationId xmlns:p14="http://schemas.microsoft.com/office/powerpoint/2010/main" val="62753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428596" y="428604"/>
            <a:ext cx="8358246" cy="2308324"/>
          </a:xfrm>
          <a:prstGeom prst="rect">
            <a:avLst/>
          </a:prstGeom>
          <a:noFill/>
        </p:spPr>
        <p:txBody>
          <a:bodyPr wrap="square" rtlCol="0">
            <a:spAutoFit/>
          </a:bodyPr>
          <a:lstStyle/>
          <a:p>
            <a:r>
              <a:rPr lang="tr-TR" sz="2400" b="1" dirty="0" smtClean="0">
                <a:solidFill>
                  <a:srgbClr val="FFC000"/>
                </a:solidFill>
              </a:rPr>
              <a:t>Çoklu Görüntü İşlemleri</a:t>
            </a:r>
          </a:p>
          <a:p>
            <a:r>
              <a:rPr lang="tr-TR" sz="2400" dirty="0" smtClean="0"/>
              <a:t>Çerçeve işlemi iki veya daha çok farklı görüntünün işlemine dayanan piksel değerinin oluşturulmasıdır. Burada iki görüntünün pikselleri ile yapılan işlemler ile yeni piksel değerleri oluşturulur. Her bir çıkış pikseli giriş görüntülerinin pikselleri ile aynı pozisyonda yer alır.</a:t>
            </a:r>
            <a:endParaRPr lang="tr-TR" sz="2400" dirty="0"/>
          </a:p>
        </p:txBody>
      </p:sp>
      <p:pic>
        <p:nvPicPr>
          <p:cNvPr id="7170" name="Picture 2"/>
          <p:cNvPicPr>
            <a:picLocks noChangeAspect="1" noChangeArrowheads="1"/>
          </p:cNvPicPr>
          <p:nvPr/>
        </p:nvPicPr>
        <p:blipFill>
          <a:blip r:embed="rId2" cstate="print"/>
          <a:srcRect l="32959" t="35157" r="30420" b="43359"/>
          <a:stretch>
            <a:fillRect/>
          </a:stretch>
        </p:blipFill>
        <p:spPr bwMode="auto">
          <a:xfrm>
            <a:off x="2428860" y="3214685"/>
            <a:ext cx="4500594" cy="1980261"/>
          </a:xfrm>
          <a:prstGeom prst="rect">
            <a:avLst/>
          </a:prstGeom>
          <a:noFill/>
          <a:ln w="9525">
            <a:noFill/>
            <a:miter lim="800000"/>
            <a:headEnd/>
            <a:tailEnd/>
          </a:ln>
          <a:effectLst/>
        </p:spPr>
      </p:pic>
      <p:sp>
        <p:nvSpPr>
          <p:cNvPr id="6" name="5 Metin kutusu"/>
          <p:cNvSpPr txBox="1"/>
          <p:nvPr/>
        </p:nvSpPr>
        <p:spPr>
          <a:xfrm>
            <a:off x="714348" y="5572140"/>
            <a:ext cx="7358114" cy="369332"/>
          </a:xfrm>
          <a:prstGeom prst="rect">
            <a:avLst/>
          </a:prstGeom>
          <a:noFill/>
        </p:spPr>
        <p:txBody>
          <a:bodyPr wrap="square" rtlCol="0">
            <a:spAutoFit/>
          </a:bodyPr>
          <a:lstStyle/>
          <a:p>
            <a:r>
              <a:rPr lang="en-US" b="1" dirty="0" smtClean="0"/>
              <a:t> </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22</a:t>
            </a:fld>
            <a:endParaRPr lang="en-US" dirty="0"/>
          </a:p>
        </p:txBody>
      </p:sp>
      <p:sp>
        <p:nvSpPr>
          <p:cNvPr id="7" name="6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643998" cy="3046988"/>
          </a:xfrm>
          <a:prstGeom prst="rect">
            <a:avLst/>
          </a:prstGeom>
          <a:noFill/>
        </p:spPr>
        <p:txBody>
          <a:bodyPr wrap="square" rtlCol="0">
            <a:spAutoFit/>
          </a:bodyPr>
          <a:lstStyle/>
          <a:p>
            <a:r>
              <a:rPr lang="tr-TR" sz="2400" b="1" dirty="0" smtClean="0">
                <a:solidFill>
                  <a:srgbClr val="FFC000"/>
                </a:solidFill>
              </a:rPr>
              <a:t>Toplama</a:t>
            </a:r>
          </a:p>
          <a:p>
            <a:r>
              <a:rPr lang="tr-TR" sz="2400" dirty="0" smtClean="0"/>
              <a:t>İlk işlem toplama işlemidir. İki görüntünün birleştirilmesi ile yeni görüntü oluşturulur. Genellikle maksimum değeri aşarak taşmaya neden olacağından direkt olarak toplanmaz. Bir a değeri belirlenir ve toplama işlemi aşağıdaki gibi gerçekleştirilir.</a:t>
            </a:r>
          </a:p>
          <a:p>
            <a:endParaRPr lang="tr-TR" sz="2400" dirty="0" smtClean="0"/>
          </a:p>
          <a:p>
            <a:r>
              <a:rPr lang="tr-TR" sz="2400" dirty="0" smtClean="0"/>
              <a:t>Yeni-piksel=a*piksel1+(1-a)*piksel2</a:t>
            </a:r>
            <a:endParaRPr lang="tr-TR" sz="2400" dirty="0"/>
          </a:p>
        </p:txBody>
      </p:sp>
      <p:pic>
        <p:nvPicPr>
          <p:cNvPr id="8194" name="Picture 2"/>
          <p:cNvPicPr>
            <a:picLocks noChangeAspect="1" noChangeArrowheads="1"/>
          </p:cNvPicPr>
          <p:nvPr/>
        </p:nvPicPr>
        <p:blipFill>
          <a:blip r:embed="rId2" cstate="print"/>
          <a:srcRect l="30029" t="40039" r="23095" b="35547"/>
          <a:stretch>
            <a:fillRect/>
          </a:stretch>
        </p:blipFill>
        <p:spPr bwMode="auto">
          <a:xfrm>
            <a:off x="1500166" y="3786190"/>
            <a:ext cx="6215106" cy="2427776"/>
          </a:xfrm>
          <a:prstGeom prst="rect">
            <a:avLst/>
          </a:prstGeom>
          <a:noFill/>
          <a:ln w="9525">
            <a:noFill/>
            <a:miter lim="800000"/>
            <a:headEnd/>
            <a:tailEnd/>
          </a:ln>
          <a:effectLst/>
        </p:spPr>
      </p:pic>
      <p:sp>
        <p:nvSpPr>
          <p:cNvPr id="4" name="3 Metin kutusu"/>
          <p:cNvSpPr txBox="1"/>
          <p:nvPr/>
        </p:nvSpPr>
        <p:spPr>
          <a:xfrm>
            <a:off x="642910" y="6429396"/>
            <a:ext cx="7858180" cy="369332"/>
          </a:xfrm>
          <a:prstGeom prst="rect">
            <a:avLst/>
          </a:prstGeom>
          <a:noFill/>
        </p:spPr>
        <p:txBody>
          <a:bodyPr wrap="square" rtlCol="0">
            <a:spAutoFit/>
          </a:bodyPr>
          <a:lstStyle/>
          <a:p>
            <a:pPr algn="ctr"/>
            <a:r>
              <a:rPr lang="en-US" dirty="0" smtClean="0"/>
              <a:t>(a) Image 1, (b) Image 2; (c) Image 1 + Image 2.</a:t>
            </a:r>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23</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643998" cy="1846659"/>
          </a:xfrm>
          <a:prstGeom prst="rect">
            <a:avLst/>
          </a:prstGeom>
          <a:noFill/>
        </p:spPr>
        <p:txBody>
          <a:bodyPr wrap="square" rtlCol="0">
            <a:spAutoFit/>
          </a:bodyPr>
          <a:lstStyle/>
          <a:p>
            <a:r>
              <a:rPr lang="tr-TR" sz="2400" dirty="0" smtClean="0"/>
              <a:t>Böylelikle görüntülerden bir diğerinden daha baskın yapılabilir. Bazı grafik sistemleri her piksel ile ekstra bilgi saklar. Bu bilgi alfa kanalı olarak adlandırılır ve iki görüntünün nasıl birleşeceğini belirler.</a:t>
            </a:r>
          </a:p>
          <a:p>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24</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429684" cy="5170646"/>
          </a:xfrm>
          <a:prstGeom prst="rect">
            <a:avLst/>
          </a:prstGeom>
          <a:noFill/>
        </p:spPr>
        <p:txBody>
          <a:bodyPr wrap="square" rtlCol="0">
            <a:spAutoFit/>
          </a:bodyPr>
          <a:lstStyle/>
          <a:p>
            <a:pPr algn="just"/>
            <a:r>
              <a:rPr lang="tr-TR" sz="2400" b="1" dirty="0" smtClean="0">
                <a:solidFill>
                  <a:srgbClr val="FFC000"/>
                </a:solidFill>
              </a:rPr>
              <a:t>Çıkarma</a:t>
            </a:r>
          </a:p>
          <a:p>
            <a:pPr algn="just"/>
            <a:endParaRPr lang="tr-TR" sz="2400" b="1" dirty="0" smtClean="0">
              <a:solidFill>
                <a:srgbClr val="FFC000"/>
              </a:solidFill>
            </a:endParaRPr>
          </a:p>
          <a:p>
            <a:r>
              <a:rPr lang="tr-TR" sz="2400" dirty="0" smtClean="0"/>
              <a:t>Arka plan çıkarma iki görüntü arasındaki hareketi belirlemek için ve eğer her iki görüntüde de varsa arka plan gölgelenmesini çıkarmak için kullanılabilir. Görüntüler herhangi bir aydınlatma durumuna bakılmaksızın herhangi bir anda çekilmiş olabilir. Eğer nesne arka plandan daha aydınlık bir hale dönüşmüş ise tam tersi yapılır.</a:t>
            </a:r>
          </a:p>
          <a:p>
            <a:r>
              <a:rPr lang="tr-TR" sz="2400" dirty="0" smtClean="0"/>
              <a:t>Çıkarma, bir görüntüdeki her bir pikselin grilik seviyesinden diğer görüntünün aynı pikselinin grilik seviyesini çıkarmak anlamına gelir. x&gt;y olmak üzere,</a:t>
            </a:r>
          </a:p>
          <a:p>
            <a:endParaRPr lang="tr-TR" sz="2400" dirty="0" smtClean="0"/>
          </a:p>
          <a:p>
            <a:r>
              <a:rPr lang="tr-TR" sz="2400" dirty="0" smtClean="0"/>
              <a:t>Sonuç=x-y</a:t>
            </a:r>
          </a:p>
          <a:p>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25</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14290"/>
            <a:ext cx="8572560" cy="6647974"/>
          </a:xfrm>
          <a:prstGeom prst="rect">
            <a:avLst/>
          </a:prstGeom>
          <a:noFill/>
        </p:spPr>
        <p:txBody>
          <a:bodyPr wrap="square" rtlCol="0">
            <a:spAutoFit/>
          </a:bodyPr>
          <a:lstStyle/>
          <a:p>
            <a:r>
              <a:rPr lang="tr-TR" sz="2400" dirty="0" smtClean="0"/>
              <a:t>Eğer x&lt;y ise sonuç negatif olacaktır. Eğer değerler </a:t>
            </a:r>
            <a:r>
              <a:rPr lang="tr-TR" sz="2400" dirty="0" err="1" smtClean="0"/>
              <a:t>unsigned</a:t>
            </a:r>
            <a:r>
              <a:rPr lang="tr-TR" sz="2400" dirty="0" smtClean="0"/>
              <a:t> karakterleri tutuyorsa en yüksek pozitif değere dönüştürülür. Örneğin</a:t>
            </a:r>
          </a:p>
          <a:p>
            <a:endParaRPr lang="tr-TR" sz="2400" dirty="0" smtClean="0"/>
          </a:p>
          <a:p>
            <a:r>
              <a:rPr lang="tr-TR" sz="2400" dirty="0" smtClean="0"/>
              <a:t>-1	255 değerini alır</a:t>
            </a:r>
          </a:p>
          <a:p>
            <a:r>
              <a:rPr lang="tr-TR" sz="2400" dirty="0" smtClean="0"/>
              <a:t>-2	254 değerini alır</a:t>
            </a:r>
          </a:p>
          <a:p>
            <a:endParaRPr lang="tr-TR" sz="2400" dirty="0" smtClean="0"/>
          </a:p>
          <a:p>
            <a:r>
              <a:rPr lang="tr-TR" sz="2400" dirty="0" smtClean="0"/>
              <a:t>Daha iyi bir işlem için </a:t>
            </a:r>
          </a:p>
          <a:p>
            <a:endParaRPr lang="tr-TR" sz="2400" dirty="0" smtClean="0"/>
          </a:p>
          <a:p>
            <a:r>
              <a:rPr lang="tr-TR" sz="2400" dirty="0" smtClean="0"/>
              <a:t>Sonuç=|x-y| kullanılır.</a:t>
            </a:r>
          </a:p>
          <a:p>
            <a:endParaRPr lang="tr-TR" sz="2400" dirty="0" smtClean="0"/>
          </a:p>
          <a:p>
            <a:r>
              <a:rPr lang="tr-TR" sz="2400" dirty="0" smtClean="0"/>
              <a:t>Burada nesnenin arka plandan açık ya da koyu olup olmadığına bakılmaz. Bu nesnenin negatif görüntüsünü verecektir. Bunu pozitife dönüştürmek için elde edilen grilik seviyesi maksimum grilik seviyesinden çıkarılır.</a:t>
            </a:r>
          </a:p>
          <a:p>
            <a:endParaRPr lang="tr-TR" sz="2400" dirty="0" smtClean="0"/>
          </a:p>
          <a:p>
            <a:r>
              <a:rPr lang="tr-TR" sz="2400" dirty="0" smtClean="0"/>
              <a:t>Yeni-görüntü=MAX-|x-y|</a:t>
            </a:r>
          </a:p>
          <a:p>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26</a:t>
            </a:fld>
            <a:endParaRPr lang="en-US" dirty="0"/>
          </a:p>
        </p:txBody>
      </p:sp>
      <p:sp>
        <p:nvSpPr>
          <p:cNvPr id="4" name="3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15625" r="50928" b="13086"/>
          <a:stretch>
            <a:fillRect/>
          </a:stretch>
        </p:blipFill>
        <p:spPr bwMode="auto">
          <a:xfrm>
            <a:off x="1428728" y="285728"/>
            <a:ext cx="5643602" cy="6149040"/>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27</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t="26367" r="3320" b="39453"/>
          <a:stretch>
            <a:fillRect/>
          </a:stretch>
        </p:blipFill>
        <p:spPr bwMode="auto">
          <a:xfrm>
            <a:off x="285720" y="428604"/>
            <a:ext cx="8572560" cy="4000528"/>
          </a:xfrm>
          <a:prstGeom prst="rect">
            <a:avLst/>
          </a:prstGeom>
          <a:noFill/>
          <a:ln w="9525">
            <a:noFill/>
            <a:miter lim="800000"/>
            <a:headEnd/>
            <a:tailEnd/>
          </a:ln>
          <a:effectLst/>
        </p:spPr>
      </p:pic>
      <p:sp>
        <p:nvSpPr>
          <p:cNvPr id="3" name="2 Slayt Numarası Yer Tutucusu"/>
          <p:cNvSpPr>
            <a:spLocks noGrp="1"/>
          </p:cNvSpPr>
          <p:nvPr>
            <p:ph type="sldNum" sz="quarter" idx="12"/>
          </p:nvPr>
        </p:nvSpPr>
        <p:spPr/>
        <p:txBody>
          <a:bodyPr/>
          <a:lstStyle/>
          <a:p>
            <a:fld id="{583A5473-B7E2-4064-90C8-8CDD97F93B60}" type="slidenum">
              <a:rPr lang="en-US" smtClean="0"/>
              <a:pPr/>
              <a:t>28</a:t>
            </a:fld>
            <a:endParaRPr lang="en-US" dirty="0"/>
          </a:p>
        </p:txBody>
      </p:sp>
      <p:sp>
        <p:nvSpPr>
          <p:cNvPr id="4" name="3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357166"/>
            <a:ext cx="8643998" cy="3231654"/>
          </a:xfrm>
          <a:prstGeom prst="rect">
            <a:avLst/>
          </a:prstGeom>
          <a:noFill/>
        </p:spPr>
        <p:txBody>
          <a:bodyPr wrap="square" rtlCol="0">
            <a:spAutoFit/>
          </a:bodyPr>
          <a:lstStyle/>
          <a:p>
            <a:r>
              <a:rPr lang="tr-TR" sz="2400" b="1" dirty="0" smtClean="0">
                <a:solidFill>
                  <a:srgbClr val="FFC000"/>
                </a:solidFill>
              </a:rPr>
              <a:t>Toplama</a:t>
            </a:r>
          </a:p>
          <a:p>
            <a:endParaRPr lang="en-US" sz="2400" b="1" dirty="0" smtClean="0">
              <a:solidFill>
                <a:srgbClr val="FFC000"/>
              </a:solidFill>
            </a:endParaRPr>
          </a:p>
          <a:p>
            <a:r>
              <a:rPr lang="tr-TR" sz="2400" dirty="0" smtClean="0"/>
              <a:t>Toplama görüntülerin her birindeki ilgili renk kanallarının toplanmasıdır. Her bir renk bileşeni 0 ve 255 arasında değişir. Eğer iki rengin toplamı 255’den büyük olursa 255 ile sınırlandırılır. Aşağıdaki kodlamayı döngünün içine kopyalayıp yapıştırarak iki resmin toplamının sonucunu görebilirsiniz.</a:t>
            </a:r>
          </a:p>
          <a:p>
            <a:r>
              <a:rPr lang="en-US" dirty="0" smtClean="0"/>
              <a:t/>
            </a:r>
            <a:br>
              <a:rPr lang="en-US" dirty="0" smtClean="0"/>
            </a:br>
            <a:endParaRPr lang="en-US" dirty="0"/>
          </a:p>
        </p:txBody>
      </p:sp>
      <p:pic>
        <p:nvPicPr>
          <p:cNvPr id="3074" name="Picture 2"/>
          <p:cNvPicPr>
            <a:picLocks noChangeAspect="1" noChangeArrowheads="1"/>
          </p:cNvPicPr>
          <p:nvPr/>
        </p:nvPicPr>
        <p:blipFill>
          <a:blip r:embed="rId2" cstate="print"/>
          <a:srcRect t="34180" r="49463" b="57031"/>
          <a:stretch>
            <a:fillRect/>
          </a:stretch>
        </p:blipFill>
        <p:spPr bwMode="auto">
          <a:xfrm>
            <a:off x="785786" y="4071942"/>
            <a:ext cx="7119941" cy="928694"/>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29</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1200329"/>
          </a:xfrm>
          <a:prstGeom prst="rect">
            <a:avLst/>
          </a:prstGeom>
          <a:noFill/>
        </p:spPr>
        <p:txBody>
          <a:bodyPr wrap="square" rtlCol="0">
            <a:spAutoFit/>
          </a:bodyPr>
          <a:lstStyle/>
          <a:p>
            <a:r>
              <a:rPr lang="tr-TR" dirty="0" smtClean="0"/>
              <a:t>G=</a:t>
            </a:r>
            <a:r>
              <a:rPr lang="tr-TR" dirty="0" err="1" smtClean="0"/>
              <a:t>imadjust</a:t>
            </a:r>
            <a:r>
              <a:rPr lang="tr-TR" dirty="0" smtClean="0"/>
              <a:t>(f, [</a:t>
            </a:r>
            <a:r>
              <a:rPr lang="tr-TR" dirty="0" err="1" smtClean="0"/>
              <a:t>low</a:t>
            </a:r>
            <a:r>
              <a:rPr lang="tr-TR" dirty="0" smtClean="0"/>
              <a:t>_</a:t>
            </a:r>
            <a:r>
              <a:rPr lang="tr-TR" dirty="0" err="1" smtClean="0"/>
              <a:t>intensity</a:t>
            </a:r>
            <a:r>
              <a:rPr lang="tr-TR" dirty="0" smtClean="0"/>
              <a:t>  </a:t>
            </a:r>
            <a:r>
              <a:rPr lang="tr-TR" dirty="0" err="1" smtClean="0"/>
              <a:t>High</a:t>
            </a:r>
            <a:r>
              <a:rPr lang="tr-TR" dirty="0" smtClean="0"/>
              <a:t>_</a:t>
            </a:r>
            <a:r>
              <a:rPr lang="tr-TR" dirty="0" err="1" smtClean="0"/>
              <a:t>intensity</a:t>
            </a:r>
            <a:r>
              <a:rPr lang="tr-TR" dirty="0" smtClean="0"/>
              <a:t>]  [</a:t>
            </a:r>
            <a:r>
              <a:rPr lang="tr-TR" dirty="0" err="1" smtClean="0"/>
              <a:t>low</a:t>
            </a:r>
            <a:r>
              <a:rPr lang="tr-TR" dirty="0" smtClean="0"/>
              <a:t>_</a:t>
            </a:r>
            <a:r>
              <a:rPr lang="tr-TR" dirty="0" err="1" smtClean="0"/>
              <a:t>out</a:t>
            </a:r>
            <a:r>
              <a:rPr lang="tr-TR" dirty="0" smtClean="0"/>
              <a:t>  </a:t>
            </a:r>
            <a:r>
              <a:rPr lang="tr-TR" dirty="0" err="1" smtClean="0"/>
              <a:t>High</a:t>
            </a:r>
            <a:r>
              <a:rPr lang="tr-TR" dirty="0" smtClean="0"/>
              <a:t>_</a:t>
            </a:r>
            <a:r>
              <a:rPr lang="tr-TR" dirty="0" err="1" smtClean="0"/>
              <a:t>out</a:t>
            </a:r>
            <a:r>
              <a:rPr lang="tr-TR" dirty="0" smtClean="0"/>
              <a:t>], gamma)</a:t>
            </a:r>
          </a:p>
          <a:p>
            <a:endParaRPr lang="tr-TR" dirty="0" smtClean="0"/>
          </a:p>
          <a:p>
            <a:r>
              <a:rPr lang="en-US" dirty="0" smtClean="0"/>
              <a:t>g=</a:t>
            </a:r>
            <a:r>
              <a:rPr lang="en-US" dirty="0" err="1" smtClean="0"/>
              <a:t>imadjust</a:t>
            </a:r>
            <a:r>
              <a:rPr lang="en-US" dirty="0" smtClean="0"/>
              <a:t>(f, [0.5 0.75], [0 1]);</a:t>
            </a:r>
            <a:r>
              <a:rPr lang="tr-TR" dirty="0" smtClean="0"/>
              <a:t> (gam</a:t>
            </a:r>
            <a:r>
              <a:rPr lang="en-US" dirty="0" smtClean="0"/>
              <a:t>ma </a:t>
            </a:r>
            <a:r>
              <a:rPr lang="tr-TR" dirty="0" smtClean="0"/>
              <a:t>kullanılmadığında</a:t>
            </a:r>
            <a:r>
              <a:rPr lang="en-US" dirty="0" smtClean="0"/>
              <a:t>1 </a:t>
            </a:r>
            <a:r>
              <a:rPr lang="tr-TR" dirty="0" smtClean="0"/>
              <a:t>olarak ayarlanır)</a:t>
            </a:r>
            <a:endParaRPr lang="en-US" dirty="0" smtClean="0"/>
          </a:p>
          <a:p>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714348" y="1214422"/>
            <a:ext cx="7696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357166"/>
            <a:ext cx="9144000" cy="1200329"/>
          </a:xfrm>
          <a:prstGeom prst="rect">
            <a:avLst/>
          </a:prstGeom>
          <a:noFill/>
        </p:spPr>
        <p:txBody>
          <a:bodyPr wrap="square" rtlCol="0">
            <a:spAutoFit/>
          </a:bodyPr>
          <a:lstStyle/>
          <a:p>
            <a:r>
              <a:rPr lang="tr-TR" b="1" dirty="0" smtClean="0">
                <a:solidFill>
                  <a:schemeClr val="accent2">
                    <a:lumMod val="60000"/>
                    <a:lumOff val="40000"/>
                  </a:schemeClr>
                </a:solidFill>
              </a:rPr>
              <a:t>Çıkarma</a:t>
            </a:r>
          </a:p>
          <a:p>
            <a:endParaRPr lang="en-US" b="1" dirty="0" smtClean="0">
              <a:solidFill>
                <a:schemeClr val="accent2">
                  <a:lumMod val="60000"/>
                  <a:lumOff val="40000"/>
                </a:schemeClr>
              </a:solidFill>
            </a:endParaRPr>
          </a:p>
          <a:p>
            <a:r>
              <a:rPr lang="tr-TR" dirty="0" smtClean="0"/>
              <a:t>Çıkarma işlemi de benzer şekilde yapılır, fakat negatif değerler 0 ile sınırlandırılır.</a:t>
            </a:r>
          </a:p>
          <a:p>
            <a:endParaRPr lang="en-US" dirty="0"/>
          </a:p>
        </p:txBody>
      </p:sp>
      <p:pic>
        <p:nvPicPr>
          <p:cNvPr id="4098" name="Picture 2"/>
          <p:cNvPicPr>
            <a:picLocks noChangeAspect="1" noChangeArrowheads="1"/>
          </p:cNvPicPr>
          <p:nvPr/>
        </p:nvPicPr>
        <p:blipFill>
          <a:blip r:embed="rId2" cstate="print"/>
          <a:srcRect t="37109" r="47266" b="55078"/>
          <a:stretch>
            <a:fillRect/>
          </a:stretch>
        </p:blipFill>
        <p:spPr bwMode="auto">
          <a:xfrm>
            <a:off x="642910" y="1357298"/>
            <a:ext cx="7715256" cy="85725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t="24609" r="66114" b="40234"/>
          <a:stretch>
            <a:fillRect/>
          </a:stretch>
        </p:blipFill>
        <p:spPr bwMode="auto">
          <a:xfrm>
            <a:off x="1714480" y="2214554"/>
            <a:ext cx="5072098" cy="3724285"/>
          </a:xfrm>
          <a:prstGeom prst="rect">
            <a:avLst/>
          </a:prstGeom>
          <a:noFill/>
          <a:ln w="9525">
            <a:noFill/>
            <a:miter lim="800000"/>
            <a:headEnd/>
            <a:tailEnd/>
          </a:ln>
          <a:effectLst/>
        </p:spPr>
      </p:pic>
      <p:sp>
        <p:nvSpPr>
          <p:cNvPr id="6" name="5 Metin kutusu"/>
          <p:cNvSpPr txBox="1"/>
          <p:nvPr/>
        </p:nvSpPr>
        <p:spPr>
          <a:xfrm>
            <a:off x="0" y="6000768"/>
            <a:ext cx="9144000" cy="923330"/>
          </a:xfrm>
          <a:prstGeom prst="rect">
            <a:avLst/>
          </a:prstGeom>
          <a:noFill/>
        </p:spPr>
        <p:txBody>
          <a:bodyPr wrap="square" rtlCol="0">
            <a:spAutoFit/>
          </a:bodyPr>
          <a:lstStyle/>
          <a:p>
            <a:r>
              <a:rPr lang="tr-TR" dirty="0" smtClean="0"/>
              <a:t>İnekli resim atlı resimden çıkarılmıştır. Dolayısı ile inekler negatife dönüştürülmüştür. Bu, morumsu renklerin oluşmasına neden olmuştur. Parlak gökyüzünün çiçeklerden çıkarılması yukarı kısmın siyaha dönüşmesine neden olmuştur.</a:t>
            </a:r>
            <a:endParaRPr lang="tr-TR" dirty="0"/>
          </a:p>
        </p:txBody>
      </p:sp>
      <p:sp>
        <p:nvSpPr>
          <p:cNvPr id="7" name="6 Slayt Numarası Yer Tutucusu"/>
          <p:cNvSpPr>
            <a:spLocks noGrp="1"/>
          </p:cNvSpPr>
          <p:nvPr>
            <p:ph type="sldNum" sz="quarter" idx="12"/>
          </p:nvPr>
        </p:nvSpPr>
        <p:spPr/>
        <p:txBody>
          <a:bodyPr/>
          <a:lstStyle/>
          <a:p>
            <a:fld id="{583A5473-B7E2-4064-90C8-8CDD97F93B60}" type="slidenum">
              <a:rPr lang="en-US" smtClean="0"/>
              <a:pPr/>
              <a:t>30</a:t>
            </a:fld>
            <a:endParaRPr lang="en-US" dirty="0"/>
          </a:p>
        </p:txBody>
      </p:sp>
      <p:sp>
        <p:nvSpPr>
          <p:cNvPr id="8" name="7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643998" cy="646331"/>
          </a:xfrm>
          <a:prstGeom prst="rect">
            <a:avLst/>
          </a:prstGeom>
          <a:noFill/>
        </p:spPr>
        <p:txBody>
          <a:bodyPr wrap="square" rtlCol="0">
            <a:spAutoFit/>
          </a:bodyPr>
          <a:lstStyle/>
          <a:p>
            <a:r>
              <a:rPr lang="tr-TR" dirty="0" smtClean="0"/>
              <a:t>Çıkarmanın sırası önemlidir. İkinci resim üçüncü resimden çıkarıldığında aşağıdaki gibi sonuçlanır.</a:t>
            </a:r>
            <a:endParaRPr lang="tr-TR" dirty="0"/>
          </a:p>
        </p:txBody>
      </p:sp>
      <p:pic>
        <p:nvPicPr>
          <p:cNvPr id="5122" name="Picture 2"/>
          <p:cNvPicPr>
            <a:picLocks noChangeAspect="1" noChangeArrowheads="1"/>
          </p:cNvPicPr>
          <p:nvPr/>
        </p:nvPicPr>
        <p:blipFill>
          <a:blip r:embed="rId2" cstate="print"/>
          <a:srcRect t="27344" r="66309" b="38476"/>
          <a:stretch>
            <a:fillRect/>
          </a:stretch>
        </p:blipFill>
        <p:spPr bwMode="auto">
          <a:xfrm>
            <a:off x="1571604" y="1214422"/>
            <a:ext cx="6072230" cy="4620220"/>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31</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0" y="285728"/>
            <a:ext cx="9144000" cy="1200329"/>
          </a:xfrm>
          <a:prstGeom prst="rect">
            <a:avLst/>
          </a:prstGeom>
          <a:noFill/>
        </p:spPr>
        <p:txBody>
          <a:bodyPr wrap="square" rtlCol="0">
            <a:spAutoFit/>
          </a:bodyPr>
          <a:lstStyle/>
          <a:p>
            <a:r>
              <a:rPr lang="tr-TR" b="1" dirty="0" smtClean="0">
                <a:solidFill>
                  <a:schemeClr val="accent2">
                    <a:lumMod val="60000"/>
                    <a:lumOff val="40000"/>
                  </a:schemeClr>
                </a:solidFill>
              </a:rPr>
              <a:t>Fark</a:t>
            </a:r>
          </a:p>
          <a:p>
            <a:endParaRPr lang="en-US" b="1" dirty="0" smtClean="0">
              <a:solidFill>
                <a:schemeClr val="accent2">
                  <a:lumMod val="60000"/>
                  <a:lumOff val="40000"/>
                </a:schemeClr>
              </a:solidFill>
            </a:endParaRPr>
          </a:p>
          <a:p>
            <a:r>
              <a:rPr lang="tr-TR" dirty="0" smtClean="0"/>
              <a:t>Fark, çıkarma ile hemen hemen aynıdır. Sadece negatif değerlerin mutlak değeri alınarak sınırlandırılır. Dolayısı ile her iki görüntünün renkleri arasındaki farkı elde ederiz.</a:t>
            </a:r>
            <a:endParaRPr lang="tr-TR" dirty="0"/>
          </a:p>
        </p:txBody>
      </p:sp>
      <p:pic>
        <p:nvPicPr>
          <p:cNvPr id="6146" name="Picture 2"/>
          <p:cNvPicPr>
            <a:picLocks noChangeAspect="1" noChangeArrowheads="1"/>
          </p:cNvPicPr>
          <p:nvPr/>
        </p:nvPicPr>
        <p:blipFill>
          <a:blip r:embed="rId2" cstate="print"/>
          <a:srcRect l="6592" t="30273" r="52393" b="60938"/>
          <a:stretch>
            <a:fillRect/>
          </a:stretch>
        </p:blipFill>
        <p:spPr bwMode="auto">
          <a:xfrm>
            <a:off x="1571604" y="1857364"/>
            <a:ext cx="5778494" cy="928694"/>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t="41992" r="67041" b="24805"/>
          <a:stretch>
            <a:fillRect/>
          </a:stretch>
        </p:blipFill>
        <p:spPr bwMode="auto">
          <a:xfrm>
            <a:off x="1785918" y="3000372"/>
            <a:ext cx="5429288" cy="3778276"/>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32</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357166"/>
            <a:ext cx="8643998" cy="3231654"/>
          </a:xfrm>
          <a:prstGeom prst="rect">
            <a:avLst/>
          </a:prstGeom>
          <a:noFill/>
        </p:spPr>
        <p:txBody>
          <a:bodyPr wrap="square" rtlCol="0">
            <a:spAutoFit/>
          </a:bodyPr>
          <a:lstStyle/>
          <a:p>
            <a:r>
              <a:rPr lang="tr-TR" sz="2400" b="1" dirty="0" smtClean="0">
                <a:solidFill>
                  <a:schemeClr val="accent2">
                    <a:lumMod val="60000"/>
                    <a:lumOff val="40000"/>
                  </a:schemeClr>
                </a:solidFill>
              </a:rPr>
              <a:t>Çarpma</a:t>
            </a:r>
          </a:p>
          <a:p>
            <a:endParaRPr lang="en-US" sz="2400" b="1" dirty="0" smtClean="0">
              <a:solidFill>
                <a:schemeClr val="accent2">
                  <a:lumMod val="60000"/>
                  <a:lumOff val="40000"/>
                </a:schemeClr>
              </a:solidFill>
            </a:endParaRPr>
          </a:p>
          <a:p>
            <a:r>
              <a:rPr lang="tr-TR" sz="2400" dirty="0" smtClean="0"/>
              <a:t>Çarpma işlemi için 0’dan 255’e kadar olan renk bileşenleri çarpılmaz. Bunu yaparsak maksimum değer 65025 olur. Bunun yerine değerler 0 ve 1 arasındaki </a:t>
            </a:r>
            <a:r>
              <a:rPr lang="tr-TR" sz="2400" dirty="0" err="1" smtClean="0"/>
              <a:t>floating</a:t>
            </a:r>
            <a:r>
              <a:rPr lang="tr-TR" sz="2400" dirty="0" smtClean="0"/>
              <a:t> </a:t>
            </a:r>
            <a:r>
              <a:rPr lang="tr-TR" sz="2400" dirty="0" err="1" smtClean="0"/>
              <a:t>point</a:t>
            </a:r>
            <a:r>
              <a:rPr lang="tr-TR" sz="2400" dirty="0" smtClean="0"/>
              <a:t> değerlerine dönüştürülür. Ve bunlar çarpılır. Böylece sonuç daima 0 ve 1 arasında olur. Çarpma sonucu 255 ile çarpılır.</a:t>
            </a:r>
          </a:p>
          <a:p>
            <a:r>
              <a:rPr lang="en-US" dirty="0" smtClean="0"/>
              <a:t/>
            </a:r>
            <a:br>
              <a:rPr lang="en-US" dirty="0" smtClean="0"/>
            </a:br>
            <a:endParaRPr lang="en-US" dirty="0"/>
          </a:p>
        </p:txBody>
      </p:sp>
      <p:pic>
        <p:nvPicPr>
          <p:cNvPr id="7170" name="Picture 2"/>
          <p:cNvPicPr>
            <a:picLocks noChangeAspect="1" noChangeArrowheads="1"/>
          </p:cNvPicPr>
          <p:nvPr/>
        </p:nvPicPr>
        <p:blipFill>
          <a:blip r:embed="rId2" cstate="print"/>
          <a:srcRect l="5859" t="18554" r="37744" b="71680"/>
          <a:stretch>
            <a:fillRect/>
          </a:stretch>
        </p:blipFill>
        <p:spPr bwMode="auto">
          <a:xfrm>
            <a:off x="500034" y="3643314"/>
            <a:ext cx="8251089" cy="1071570"/>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33</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488" t="36132" r="67285" b="31969"/>
          <a:stretch>
            <a:fillRect/>
          </a:stretch>
        </p:blipFill>
        <p:spPr bwMode="auto">
          <a:xfrm>
            <a:off x="1285852" y="357166"/>
            <a:ext cx="5929354" cy="4402096"/>
          </a:xfrm>
          <a:prstGeom prst="rect">
            <a:avLst/>
          </a:prstGeom>
          <a:noFill/>
          <a:ln w="9525">
            <a:noFill/>
            <a:miter lim="800000"/>
            <a:headEnd/>
            <a:tailEnd/>
          </a:ln>
          <a:effectLst/>
        </p:spPr>
      </p:pic>
      <p:sp>
        <p:nvSpPr>
          <p:cNvPr id="3" name="2 Metin kutusu"/>
          <p:cNvSpPr txBox="1"/>
          <p:nvPr/>
        </p:nvSpPr>
        <p:spPr>
          <a:xfrm>
            <a:off x="0" y="5072074"/>
            <a:ext cx="9144000" cy="1754326"/>
          </a:xfrm>
          <a:prstGeom prst="rect">
            <a:avLst/>
          </a:prstGeom>
          <a:noFill/>
        </p:spPr>
        <p:txBody>
          <a:bodyPr wrap="square" rtlCol="0">
            <a:spAutoFit/>
          </a:bodyPr>
          <a:lstStyle/>
          <a:p>
            <a:r>
              <a:rPr lang="tr-TR" dirty="0" smtClean="0"/>
              <a:t>İnekli görüntüdeki parlak gökyüzü 1 değerinde görülebilir ve bunun atlı resimdeki 1’ler ile çarpılması sonucu resmin bazı bölümlerinin atlı resimdeki ile aynı olduğu görülebilir. İki resmin de alt kısımları daha koyu olduğundan sonuç görüntüsünün alt kısmı daha koyudur.</a:t>
            </a:r>
          </a:p>
          <a:p>
            <a:r>
              <a:rPr lang="en-US" dirty="0" smtClean="0"/>
              <a:t/>
            </a:r>
            <a:br>
              <a:rPr lang="en-US" dirty="0" smtClean="0"/>
            </a:b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34</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357158" y="428604"/>
            <a:ext cx="8786842" cy="646331"/>
          </a:xfrm>
          <a:prstGeom prst="rect">
            <a:avLst/>
          </a:prstGeom>
          <a:noFill/>
        </p:spPr>
        <p:txBody>
          <a:bodyPr wrap="square" rtlCol="0">
            <a:spAutoFit/>
          </a:bodyPr>
          <a:lstStyle/>
          <a:p>
            <a:r>
              <a:rPr lang="tr-TR" b="1" dirty="0" smtClean="0">
                <a:solidFill>
                  <a:schemeClr val="accent2">
                    <a:lumMod val="60000"/>
                    <a:lumOff val="40000"/>
                  </a:schemeClr>
                </a:solidFill>
              </a:rPr>
              <a:t>Ortalama</a:t>
            </a:r>
            <a:endParaRPr lang="en-US" b="1" dirty="0" smtClean="0">
              <a:solidFill>
                <a:schemeClr val="accent2">
                  <a:lumMod val="60000"/>
                  <a:lumOff val="40000"/>
                </a:schemeClr>
              </a:solidFill>
            </a:endParaRPr>
          </a:p>
          <a:p>
            <a:r>
              <a:rPr lang="tr-TR" dirty="0" smtClean="0"/>
              <a:t>Ortalama iki görüntünün toplanıp sonucun 2’ye bölünmesi ile hesaplanır.</a:t>
            </a:r>
            <a:endParaRPr lang="tr-TR" dirty="0"/>
          </a:p>
        </p:txBody>
      </p:sp>
      <p:pic>
        <p:nvPicPr>
          <p:cNvPr id="8194" name="Picture 2"/>
          <p:cNvPicPr>
            <a:picLocks noChangeAspect="1" noChangeArrowheads="1"/>
          </p:cNvPicPr>
          <p:nvPr/>
        </p:nvPicPr>
        <p:blipFill>
          <a:blip r:embed="rId2" cstate="print"/>
          <a:srcRect l="5127" t="32226" r="53125" b="58008"/>
          <a:stretch>
            <a:fillRect/>
          </a:stretch>
        </p:blipFill>
        <p:spPr bwMode="auto">
          <a:xfrm>
            <a:off x="1674723" y="1281512"/>
            <a:ext cx="4911099" cy="861603"/>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t="43945" r="67041" b="23828"/>
          <a:stretch>
            <a:fillRect/>
          </a:stretch>
        </p:blipFill>
        <p:spPr bwMode="auto">
          <a:xfrm>
            <a:off x="1571604" y="2428868"/>
            <a:ext cx="5072098" cy="3719539"/>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35</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357166"/>
            <a:ext cx="8572560" cy="2031325"/>
          </a:xfrm>
          <a:prstGeom prst="rect">
            <a:avLst/>
          </a:prstGeom>
          <a:noFill/>
        </p:spPr>
        <p:txBody>
          <a:bodyPr wrap="square" rtlCol="0">
            <a:spAutoFit/>
          </a:bodyPr>
          <a:lstStyle/>
          <a:p>
            <a:r>
              <a:rPr lang="tr-TR" b="1" dirty="0" smtClean="0">
                <a:solidFill>
                  <a:schemeClr val="accent2">
                    <a:lumMod val="60000"/>
                    <a:lumOff val="40000"/>
                  </a:schemeClr>
                </a:solidFill>
              </a:rPr>
              <a:t>Geçiş Solgunluğu</a:t>
            </a:r>
            <a:endParaRPr lang="en-US" b="1" dirty="0" smtClean="0">
              <a:solidFill>
                <a:schemeClr val="accent2">
                  <a:lumMod val="60000"/>
                  <a:lumOff val="40000"/>
                </a:schemeClr>
              </a:solidFill>
            </a:endParaRPr>
          </a:p>
          <a:p>
            <a:r>
              <a:rPr lang="tr-TR" dirty="0" smtClean="0"/>
              <a:t>Geçiş solgunluğu ağırlıklı ortalama kullanılarak yapılır. İlk önce ilk görüntüye yüksek ağırlık ve ikinciye düşük ağırlık verilir. Fakat zamanla ikinci görüntünün ağırlığı arttırılır ve birinci görüntününki iyi bir gölge ile sonuçlanıncaya kadar azaltılır. Aşağıdaki örnekte birinci görüntünün ağırlık faktörü 0.75 ve ikinci görüntününki 0.25 olarak ayarlanmıştır.</a:t>
            </a:r>
            <a:r>
              <a:rPr lang="en-US" dirty="0" smtClean="0"/>
              <a:t/>
            </a:r>
            <a:br>
              <a:rPr lang="en-US" dirty="0" smtClean="0"/>
            </a:br>
            <a:endParaRPr lang="en-US" dirty="0"/>
          </a:p>
        </p:txBody>
      </p:sp>
      <p:pic>
        <p:nvPicPr>
          <p:cNvPr id="9218" name="Picture 2"/>
          <p:cNvPicPr>
            <a:picLocks noChangeAspect="1" noChangeArrowheads="1"/>
          </p:cNvPicPr>
          <p:nvPr/>
        </p:nvPicPr>
        <p:blipFill>
          <a:blip r:embed="rId3" cstate="print"/>
          <a:srcRect l="6592" t="26367" r="45068" b="64844"/>
          <a:stretch>
            <a:fillRect/>
          </a:stretch>
        </p:blipFill>
        <p:spPr bwMode="auto">
          <a:xfrm>
            <a:off x="1500166" y="2143116"/>
            <a:ext cx="4714908" cy="642942"/>
          </a:xfrm>
          <a:prstGeom prst="rect">
            <a:avLst/>
          </a:prstGeom>
          <a:noFill/>
          <a:ln w="9525">
            <a:noFill/>
            <a:miter lim="800000"/>
            <a:headEnd/>
            <a:tailEnd/>
          </a:ln>
          <a:effectLst/>
        </p:spPr>
      </p:pic>
      <p:pic>
        <p:nvPicPr>
          <p:cNvPr id="4" name="Picture 2"/>
          <p:cNvPicPr>
            <a:picLocks noChangeAspect="1" noChangeArrowheads="1"/>
          </p:cNvPicPr>
          <p:nvPr/>
        </p:nvPicPr>
        <p:blipFill>
          <a:blip r:embed="rId3" cstate="print"/>
          <a:srcRect t="38086" r="67041" b="29687"/>
          <a:stretch>
            <a:fillRect/>
          </a:stretch>
        </p:blipFill>
        <p:spPr bwMode="auto">
          <a:xfrm>
            <a:off x="1500166" y="2928934"/>
            <a:ext cx="4714908" cy="3457599"/>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36</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85720" y="285728"/>
            <a:ext cx="8501122" cy="1477328"/>
          </a:xfrm>
          <a:prstGeom prst="rect">
            <a:avLst/>
          </a:prstGeom>
          <a:noFill/>
        </p:spPr>
        <p:txBody>
          <a:bodyPr wrap="square" rtlCol="0">
            <a:spAutoFit/>
          </a:bodyPr>
          <a:lstStyle/>
          <a:p>
            <a:r>
              <a:rPr lang="tr-TR" b="1" dirty="0" smtClean="0">
                <a:solidFill>
                  <a:schemeClr val="accent2">
                    <a:lumMod val="60000"/>
                    <a:lumOff val="40000"/>
                  </a:schemeClr>
                </a:solidFill>
              </a:rPr>
              <a:t>Minimum ve maksimum</a:t>
            </a:r>
          </a:p>
          <a:p>
            <a:r>
              <a:rPr lang="tr-TR" dirty="0" smtClean="0"/>
              <a:t>Bu işlem piksel değerinin en yükseği veya en düşüğünün alınması ile yapılır. Örneğin ikisinden minimum olanın alınması aşağıdaki gibi olur.</a:t>
            </a:r>
          </a:p>
          <a:p>
            <a:r>
              <a:rPr lang="en-US" dirty="0" smtClean="0"/>
              <a:t/>
            </a:r>
            <a:br>
              <a:rPr lang="en-US" dirty="0" smtClean="0"/>
            </a:br>
            <a:endParaRPr lang="en-US" dirty="0"/>
          </a:p>
        </p:txBody>
      </p:sp>
      <p:pic>
        <p:nvPicPr>
          <p:cNvPr id="10242" name="Picture 2"/>
          <p:cNvPicPr>
            <a:picLocks noChangeAspect="1" noChangeArrowheads="1"/>
          </p:cNvPicPr>
          <p:nvPr/>
        </p:nvPicPr>
        <p:blipFill>
          <a:blip r:embed="rId2" cstate="print"/>
          <a:srcRect l="5859" t="27344" r="53857" b="63867"/>
          <a:stretch>
            <a:fillRect/>
          </a:stretch>
        </p:blipFill>
        <p:spPr bwMode="auto">
          <a:xfrm>
            <a:off x="928662" y="1357298"/>
            <a:ext cx="6111918" cy="1000132"/>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t="42969" r="67040" b="22851"/>
          <a:stretch>
            <a:fillRect/>
          </a:stretch>
        </p:blipFill>
        <p:spPr bwMode="auto">
          <a:xfrm>
            <a:off x="1142976" y="2468532"/>
            <a:ext cx="5643602" cy="4389468"/>
          </a:xfrm>
          <a:prstGeom prst="rect">
            <a:avLst/>
          </a:prstGeom>
          <a:noFill/>
          <a:ln w="9525">
            <a:noFill/>
            <a:miter lim="800000"/>
            <a:headEnd/>
            <a:tailEnd/>
          </a:ln>
          <a:effectLst/>
        </p:spPr>
      </p:pic>
      <p:sp>
        <p:nvSpPr>
          <p:cNvPr id="5" name="4 Slayt Numarası Yer Tutucusu"/>
          <p:cNvSpPr>
            <a:spLocks noGrp="1"/>
          </p:cNvSpPr>
          <p:nvPr>
            <p:ph type="sldNum" sz="quarter" idx="12"/>
          </p:nvPr>
        </p:nvSpPr>
        <p:spPr/>
        <p:txBody>
          <a:bodyPr/>
          <a:lstStyle/>
          <a:p>
            <a:fld id="{583A5473-B7E2-4064-90C8-8CDD97F93B60}" type="slidenum">
              <a:rPr lang="en-US" smtClean="0"/>
              <a:pPr/>
              <a:t>37</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l="5859" t="22460" r="55322" b="67774"/>
          <a:stretch>
            <a:fillRect/>
          </a:stretch>
        </p:blipFill>
        <p:spPr bwMode="auto">
          <a:xfrm>
            <a:off x="1500165" y="428604"/>
            <a:ext cx="5679321" cy="1071570"/>
          </a:xfrm>
          <a:prstGeom prst="rect">
            <a:avLst/>
          </a:prstGeom>
          <a:noFill/>
          <a:ln w="9525">
            <a:noFill/>
            <a:miter lim="800000"/>
            <a:headEnd/>
            <a:tailEnd/>
          </a:ln>
          <a:effectLst/>
        </p:spPr>
      </p:pic>
      <p:pic>
        <p:nvPicPr>
          <p:cNvPr id="3" name="Picture 2"/>
          <p:cNvPicPr>
            <a:picLocks noChangeAspect="1" noChangeArrowheads="1"/>
          </p:cNvPicPr>
          <p:nvPr/>
        </p:nvPicPr>
        <p:blipFill>
          <a:blip r:embed="rId2" cstate="print"/>
          <a:srcRect l="488" t="34830" r="67285" b="32616"/>
          <a:stretch>
            <a:fillRect/>
          </a:stretch>
        </p:blipFill>
        <p:spPr bwMode="auto">
          <a:xfrm>
            <a:off x="1500166" y="1643050"/>
            <a:ext cx="5715040" cy="4275456"/>
          </a:xfrm>
          <a:prstGeom prst="rect">
            <a:avLst/>
          </a:prstGeom>
          <a:noFill/>
          <a:ln w="9525">
            <a:noFill/>
            <a:miter lim="800000"/>
            <a:headEnd/>
            <a:tailEnd/>
          </a:ln>
          <a:effectLst/>
        </p:spPr>
      </p:pic>
      <p:sp>
        <p:nvSpPr>
          <p:cNvPr id="4" name="3 Slayt Numarası Yer Tutucusu"/>
          <p:cNvSpPr>
            <a:spLocks noGrp="1"/>
          </p:cNvSpPr>
          <p:nvPr>
            <p:ph type="sldNum" sz="quarter" idx="12"/>
          </p:nvPr>
        </p:nvSpPr>
        <p:spPr/>
        <p:txBody>
          <a:bodyPr/>
          <a:lstStyle/>
          <a:p>
            <a:fld id="{583A5473-B7E2-4064-90C8-8CDD97F93B60}" type="slidenum">
              <a:rPr lang="en-US" smtClean="0"/>
              <a:pPr/>
              <a:t>38</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etin kutusu"/>
          <p:cNvSpPr txBox="1"/>
          <p:nvPr/>
        </p:nvSpPr>
        <p:spPr>
          <a:xfrm>
            <a:off x="214282" y="428604"/>
            <a:ext cx="8501122" cy="369332"/>
          </a:xfrm>
          <a:prstGeom prst="rect">
            <a:avLst/>
          </a:prstGeom>
          <a:noFill/>
        </p:spPr>
        <p:txBody>
          <a:bodyPr wrap="square" rtlCol="0">
            <a:spAutoFit/>
          </a:bodyPr>
          <a:lstStyle/>
          <a:p>
            <a:r>
              <a:rPr lang="tr-TR" b="1" dirty="0" smtClean="0"/>
              <a:t>Genlik</a:t>
            </a:r>
            <a:endParaRPr lang="en-US" dirty="0"/>
          </a:p>
        </p:txBody>
      </p:sp>
      <p:pic>
        <p:nvPicPr>
          <p:cNvPr id="12290" name="Picture 2"/>
          <p:cNvPicPr>
            <a:picLocks noChangeAspect="1" noChangeArrowheads="1"/>
          </p:cNvPicPr>
          <p:nvPr/>
        </p:nvPicPr>
        <p:blipFill>
          <a:blip r:embed="rId2" cstate="print"/>
          <a:srcRect l="5859" t="42968" r="12842" b="48243"/>
          <a:stretch>
            <a:fillRect/>
          </a:stretch>
        </p:blipFill>
        <p:spPr bwMode="auto">
          <a:xfrm>
            <a:off x="0" y="928670"/>
            <a:ext cx="8810687" cy="857256"/>
          </a:xfrm>
          <a:prstGeom prst="rect">
            <a:avLst/>
          </a:prstGeom>
          <a:noFill/>
          <a:ln w="9525">
            <a:noFill/>
            <a:miter lim="800000"/>
            <a:headEnd/>
            <a:tailEnd/>
          </a:ln>
          <a:effectLst/>
        </p:spPr>
      </p:pic>
      <p:sp>
        <p:nvSpPr>
          <p:cNvPr id="4" name="3 Metin kutusu"/>
          <p:cNvSpPr txBox="1"/>
          <p:nvPr/>
        </p:nvSpPr>
        <p:spPr>
          <a:xfrm>
            <a:off x="0" y="2143116"/>
            <a:ext cx="8858280" cy="923330"/>
          </a:xfrm>
          <a:prstGeom prst="rect">
            <a:avLst/>
          </a:prstGeom>
          <a:noFill/>
        </p:spPr>
        <p:txBody>
          <a:bodyPr wrap="square" rtlCol="0">
            <a:spAutoFit/>
          </a:bodyPr>
          <a:lstStyle/>
          <a:p>
            <a:r>
              <a:rPr lang="tr-TR" b="1" dirty="0" smtClean="0"/>
              <a:t>AND, OR ve XOR</a:t>
            </a:r>
          </a:p>
          <a:p>
            <a:endParaRPr lang="tr-TR" b="1" dirty="0" smtClean="0"/>
          </a:p>
          <a:p>
            <a:endParaRPr lang="en-US" dirty="0"/>
          </a:p>
        </p:txBody>
      </p:sp>
      <p:pic>
        <p:nvPicPr>
          <p:cNvPr id="12291" name="Picture 3"/>
          <p:cNvPicPr>
            <a:picLocks noChangeAspect="1" noChangeArrowheads="1"/>
          </p:cNvPicPr>
          <p:nvPr/>
        </p:nvPicPr>
        <p:blipFill>
          <a:blip r:embed="rId3" cstate="print"/>
          <a:srcRect l="3125" t="48046" r="54395" b="43164"/>
          <a:stretch>
            <a:fillRect/>
          </a:stretch>
        </p:blipFill>
        <p:spPr bwMode="auto">
          <a:xfrm>
            <a:off x="214281" y="2571744"/>
            <a:ext cx="6445245" cy="1000132"/>
          </a:xfrm>
          <a:prstGeom prst="rect">
            <a:avLst/>
          </a:prstGeom>
          <a:noFill/>
          <a:ln w="9525">
            <a:noFill/>
            <a:miter lim="800000"/>
            <a:headEnd/>
            <a:tailEnd/>
          </a:ln>
          <a:effectLst/>
        </p:spPr>
      </p:pic>
      <p:pic>
        <p:nvPicPr>
          <p:cNvPr id="12292" name="Picture 4"/>
          <p:cNvPicPr>
            <a:picLocks noChangeAspect="1" noChangeArrowheads="1"/>
          </p:cNvPicPr>
          <p:nvPr/>
        </p:nvPicPr>
        <p:blipFill>
          <a:blip r:embed="rId4" cstate="print"/>
          <a:srcRect t="26562" r="58789" b="58789"/>
          <a:stretch>
            <a:fillRect/>
          </a:stretch>
        </p:blipFill>
        <p:spPr bwMode="auto">
          <a:xfrm>
            <a:off x="285720" y="3929066"/>
            <a:ext cx="4857784" cy="1295036"/>
          </a:xfrm>
          <a:prstGeom prst="rect">
            <a:avLst/>
          </a:prstGeom>
          <a:noFill/>
          <a:ln w="9525">
            <a:noFill/>
            <a:miter lim="800000"/>
            <a:headEnd/>
            <a:tailEnd/>
          </a:ln>
          <a:effectLst/>
        </p:spPr>
      </p:pic>
      <p:pic>
        <p:nvPicPr>
          <p:cNvPr id="12293" name="Picture 5"/>
          <p:cNvPicPr>
            <a:picLocks noChangeAspect="1" noChangeArrowheads="1"/>
          </p:cNvPicPr>
          <p:nvPr/>
        </p:nvPicPr>
        <p:blipFill>
          <a:blip r:embed="rId5" cstate="print"/>
          <a:srcRect l="6787" t="37305" r="58057" b="52930"/>
          <a:stretch>
            <a:fillRect/>
          </a:stretch>
        </p:blipFill>
        <p:spPr bwMode="auto">
          <a:xfrm>
            <a:off x="357158" y="5572140"/>
            <a:ext cx="4457731" cy="928694"/>
          </a:xfrm>
          <a:prstGeom prst="rect">
            <a:avLst/>
          </a:prstGeom>
          <a:noFill/>
          <a:ln w="9525">
            <a:noFill/>
            <a:miter lim="800000"/>
            <a:headEnd/>
            <a:tailEnd/>
          </a:ln>
          <a:effectLst/>
        </p:spPr>
      </p:pic>
      <p:sp>
        <p:nvSpPr>
          <p:cNvPr id="8" name="7 Slayt Numarası Yer Tutucusu"/>
          <p:cNvSpPr>
            <a:spLocks noGrp="1"/>
          </p:cNvSpPr>
          <p:nvPr>
            <p:ph type="sldNum" sz="quarter" idx="12"/>
          </p:nvPr>
        </p:nvSpPr>
        <p:spPr/>
        <p:txBody>
          <a:bodyPr/>
          <a:lstStyle/>
          <a:p>
            <a:fld id="{583A5473-B7E2-4064-90C8-8CDD97F93B60}" type="slidenum">
              <a:rPr lang="en-US" smtClean="0"/>
              <a:pPr/>
              <a:t>39</a:t>
            </a:fld>
            <a:endParaRPr lang="en-US" dirty="0"/>
          </a:p>
        </p:txBody>
      </p:sp>
      <p:sp>
        <p:nvSpPr>
          <p:cNvPr id="9" name="8 Altbilgi Yer Tutucusu"/>
          <p:cNvSpPr>
            <a:spLocks noGrp="1"/>
          </p:cNvSpPr>
          <p:nvPr>
            <p:ph type="ftr" sz="quarter" idx="11"/>
          </p:nvPr>
        </p:nvSpPr>
        <p:spPr/>
        <p:txBody>
          <a:bodyPr/>
          <a:lstStyle/>
          <a:p>
            <a:r>
              <a:rPr lang="en-US" smtClean="0"/>
              <a:t>SAÜ Bilgisayar Mühendisliği</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etin kutusu"/>
          <p:cNvSpPr txBox="1"/>
          <p:nvPr/>
        </p:nvSpPr>
        <p:spPr>
          <a:xfrm>
            <a:off x="214282" y="285728"/>
            <a:ext cx="8643998" cy="646331"/>
          </a:xfrm>
          <a:prstGeom prst="rect">
            <a:avLst/>
          </a:prstGeom>
          <a:noFill/>
        </p:spPr>
        <p:txBody>
          <a:bodyPr wrap="square" rtlCol="0">
            <a:spAutoFit/>
          </a:bodyPr>
          <a:lstStyle/>
          <a:p>
            <a:r>
              <a:rPr lang="tr-TR" dirty="0" smtClean="0"/>
              <a:t>Eğer gamma 1’den küçükse</a:t>
            </a:r>
            <a:r>
              <a:rPr lang="en-US" dirty="0" smtClean="0"/>
              <a:t>, </a:t>
            </a:r>
            <a:r>
              <a:rPr lang="tr-TR" dirty="0" smtClean="0"/>
              <a:t>çıkış değerleri yükselir ve görüntü parlaklaşır.</a:t>
            </a:r>
          </a:p>
          <a:p>
            <a:r>
              <a:rPr lang="en-US" dirty="0" smtClean="0"/>
              <a:t> g=</a:t>
            </a:r>
            <a:r>
              <a:rPr lang="en-US" dirty="0" err="1" smtClean="0"/>
              <a:t>imadjust</a:t>
            </a:r>
            <a:r>
              <a:rPr lang="en-US" dirty="0" smtClean="0"/>
              <a:t>(f, [0 1], [0 1],0.5);</a:t>
            </a:r>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4</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85786" y="1285860"/>
            <a:ext cx="7677150" cy="542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ltbilgi Yer Tutucusu"/>
          <p:cNvSpPr>
            <a:spLocks noGrp="1"/>
          </p:cNvSpPr>
          <p:nvPr>
            <p:ph type="ftr" sz="quarter" idx="11"/>
          </p:nvPr>
        </p:nvSpPr>
        <p:spPr/>
        <p:txBody>
          <a:bodyPr/>
          <a:lstStyle/>
          <a:p>
            <a:r>
              <a:rPr lang="en-US" dirty="0" smtClean="0"/>
              <a:t>SAÜ </a:t>
            </a:r>
            <a:r>
              <a:rPr lang="en-US" dirty="0" err="1" smtClean="0"/>
              <a:t>Bilgisayar</a:t>
            </a:r>
            <a:r>
              <a:rPr lang="en-US" dirty="0" smtClean="0"/>
              <a:t> </a:t>
            </a:r>
            <a:r>
              <a:rPr lang="en-US" dirty="0" err="1" smtClean="0"/>
              <a:t>Mühendisliği</a:t>
            </a:r>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40</a:t>
            </a:fld>
            <a:endParaRPr lang="en-US" dirty="0"/>
          </a:p>
        </p:txBody>
      </p:sp>
      <p:sp>
        <p:nvSpPr>
          <p:cNvPr id="4" name="3 Dikdörtgen"/>
          <p:cNvSpPr/>
          <p:nvPr/>
        </p:nvSpPr>
        <p:spPr>
          <a:xfrm>
            <a:off x="1071538" y="2214554"/>
            <a:ext cx="6215106" cy="3416320"/>
          </a:xfrm>
          <a:prstGeom prst="rect">
            <a:avLst/>
          </a:prstGeom>
        </p:spPr>
        <p:txBody>
          <a:bodyPr wrap="square">
            <a:spAutoFit/>
          </a:bodyPr>
          <a:lstStyle/>
          <a:p>
            <a:r>
              <a:rPr lang="tr-TR" sz="2400" dirty="0" smtClean="0">
                <a:latin typeface="Tahoma" pitchFamily="34" charset="0"/>
              </a:rPr>
              <a:t>J= </a:t>
            </a:r>
            <a:r>
              <a:rPr lang="en-US" sz="2400" dirty="0" err="1" smtClean="0">
                <a:latin typeface="Tahoma" pitchFamily="34" charset="0"/>
              </a:rPr>
              <a:t>imabsdiff</a:t>
            </a:r>
            <a:r>
              <a:rPr lang="tr-TR" sz="2400" dirty="0" smtClean="0">
                <a:latin typeface="Tahoma" pitchFamily="34" charset="0"/>
              </a:rPr>
              <a:t>(I, K); (çıkarma)</a:t>
            </a:r>
            <a:endParaRPr lang="en-US" sz="2400" dirty="0" smtClean="0">
              <a:latin typeface="Tahoma" pitchFamily="34" charset="0"/>
            </a:endParaRPr>
          </a:p>
          <a:p>
            <a:r>
              <a:rPr lang="tr-TR" sz="2400" dirty="0" smtClean="0">
                <a:latin typeface="Tahoma" pitchFamily="34" charset="0"/>
              </a:rPr>
              <a:t>J</a:t>
            </a:r>
            <a:r>
              <a:rPr lang="en-US" sz="2400" dirty="0" smtClean="0">
                <a:latin typeface="Tahoma" pitchFamily="34" charset="0"/>
              </a:rPr>
              <a:t>= </a:t>
            </a:r>
            <a:r>
              <a:rPr lang="en-US" sz="2400" dirty="0" err="1" smtClean="0">
                <a:latin typeface="Tahoma" pitchFamily="34" charset="0"/>
              </a:rPr>
              <a:t>imadd</a:t>
            </a:r>
            <a:r>
              <a:rPr lang="en-US" sz="2400" dirty="0" smtClean="0">
                <a:latin typeface="Tahoma" pitchFamily="34" charset="0"/>
              </a:rPr>
              <a:t>(I, </a:t>
            </a:r>
            <a:r>
              <a:rPr lang="tr-TR" sz="2400" dirty="0" smtClean="0">
                <a:latin typeface="Tahoma" pitchFamily="34" charset="0"/>
              </a:rPr>
              <a:t>K</a:t>
            </a:r>
            <a:r>
              <a:rPr lang="en-US" sz="2400" dirty="0" smtClean="0">
                <a:latin typeface="Tahoma" pitchFamily="34" charset="0"/>
              </a:rPr>
              <a:t>); </a:t>
            </a:r>
            <a:r>
              <a:rPr lang="tr-TR" sz="2400" dirty="0" smtClean="0">
                <a:latin typeface="Tahoma" pitchFamily="34" charset="0"/>
              </a:rPr>
              <a:t>    (toplama)</a:t>
            </a:r>
          </a:p>
          <a:p>
            <a:r>
              <a:rPr lang="tr-TR" sz="2400" dirty="0" smtClean="0">
                <a:latin typeface="Tahoma" pitchFamily="34" charset="0"/>
              </a:rPr>
              <a:t>J= </a:t>
            </a:r>
            <a:r>
              <a:rPr lang="en-US" sz="2400" dirty="0" err="1" smtClean="0">
                <a:latin typeface="Tahoma" pitchFamily="34" charset="0"/>
              </a:rPr>
              <a:t>imcomplement</a:t>
            </a:r>
            <a:r>
              <a:rPr lang="tr-TR" sz="2400" dirty="0" smtClean="0">
                <a:latin typeface="Tahoma" pitchFamily="34" charset="0"/>
              </a:rPr>
              <a:t>(I); (tersini alma)</a:t>
            </a:r>
          </a:p>
          <a:p>
            <a:r>
              <a:rPr lang="tr-TR" sz="2400" dirty="0" smtClean="0">
                <a:latin typeface="Tahoma" pitchFamily="34" charset="0"/>
              </a:rPr>
              <a:t>J</a:t>
            </a:r>
            <a:r>
              <a:rPr lang="en-US" sz="2400" dirty="0" smtClean="0">
                <a:latin typeface="Tahoma" pitchFamily="34" charset="0"/>
              </a:rPr>
              <a:t>= </a:t>
            </a:r>
            <a:r>
              <a:rPr lang="en-US" sz="2400" dirty="0" err="1" smtClean="0">
                <a:latin typeface="Tahoma" pitchFamily="34" charset="0"/>
              </a:rPr>
              <a:t>imdivide</a:t>
            </a:r>
            <a:r>
              <a:rPr lang="en-US" sz="2400" dirty="0" smtClean="0">
                <a:latin typeface="Tahoma" pitchFamily="34" charset="0"/>
              </a:rPr>
              <a:t>(I, background);</a:t>
            </a:r>
            <a:r>
              <a:rPr lang="tr-TR" sz="2400" dirty="0" smtClean="0">
                <a:latin typeface="Tahoma" pitchFamily="34" charset="0"/>
              </a:rPr>
              <a:t> (bölme)</a:t>
            </a:r>
          </a:p>
          <a:p>
            <a:r>
              <a:rPr lang="en-US" sz="2400" dirty="0" smtClean="0">
                <a:latin typeface="Tahoma" pitchFamily="34" charset="0"/>
              </a:rPr>
              <a:t>J= </a:t>
            </a:r>
            <a:r>
              <a:rPr lang="en-US" sz="2400" dirty="0" err="1" smtClean="0">
                <a:latin typeface="Tahoma" pitchFamily="34" charset="0"/>
              </a:rPr>
              <a:t>immultiply</a:t>
            </a:r>
            <a:r>
              <a:rPr lang="en-US" sz="2400" dirty="0" smtClean="0">
                <a:latin typeface="Tahoma" pitchFamily="34" charset="0"/>
              </a:rPr>
              <a:t>(I, 1.2); </a:t>
            </a:r>
            <a:r>
              <a:rPr lang="tr-TR" sz="2400" dirty="0" smtClean="0">
                <a:latin typeface="Tahoma" pitchFamily="34" charset="0"/>
              </a:rPr>
              <a:t>   (çarpma)</a:t>
            </a:r>
          </a:p>
          <a:p>
            <a:r>
              <a:rPr lang="tr-TR" sz="2400" dirty="0" smtClean="0">
                <a:latin typeface="Tahoma" pitchFamily="34" charset="0"/>
              </a:rPr>
              <a:t>J= i</a:t>
            </a:r>
            <a:r>
              <a:rPr lang="en-US" sz="2400" dirty="0" err="1" smtClean="0">
                <a:latin typeface="Tahoma" pitchFamily="34" charset="0"/>
              </a:rPr>
              <a:t>msubtract</a:t>
            </a:r>
            <a:r>
              <a:rPr lang="tr-TR" sz="2400" dirty="0" smtClean="0">
                <a:latin typeface="Tahoma" pitchFamily="34" charset="0"/>
              </a:rPr>
              <a:t>(I, K); (çıkarma)</a:t>
            </a:r>
          </a:p>
          <a:p>
            <a:r>
              <a:rPr lang="tr-TR" sz="2400" dirty="0" smtClean="0">
                <a:latin typeface="Tahoma" pitchFamily="34" charset="0"/>
              </a:rPr>
              <a:t>J= </a:t>
            </a:r>
            <a:r>
              <a:rPr lang="en-US" sz="2400" dirty="0" err="1" smtClean="0">
                <a:latin typeface="Tahoma" pitchFamily="34" charset="0"/>
              </a:rPr>
              <a:t>imresize</a:t>
            </a:r>
            <a:r>
              <a:rPr lang="en-US" sz="2400" dirty="0" smtClean="0">
                <a:latin typeface="Tahoma" pitchFamily="34" charset="0"/>
              </a:rPr>
              <a:t>(I, 1.25);</a:t>
            </a:r>
            <a:r>
              <a:rPr lang="tr-TR" sz="2400" dirty="0" smtClean="0">
                <a:latin typeface="Tahoma" pitchFamily="34" charset="0"/>
              </a:rPr>
              <a:t> (boyut değiştirme)</a:t>
            </a:r>
          </a:p>
          <a:p>
            <a:r>
              <a:rPr lang="en-US" sz="2400" dirty="0" smtClean="0">
                <a:latin typeface="Tahoma" pitchFamily="34" charset="0"/>
              </a:rPr>
              <a:t>J= </a:t>
            </a:r>
            <a:r>
              <a:rPr lang="en-US" sz="2400" dirty="0" err="1" smtClean="0">
                <a:latin typeface="Tahoma" pitchFamily="34" charset="0"/>
              </a:rPr>
              <a:t>imrotate</a:t>
            </a:r>
            <a:r>
              <a:rPr lang="en-US" sz="2400" dirty="0" smtClean="0">
                <a:latin typeface="Tahoma" pitchFamily="34" charset="0"/>
              </a:rPr>
              <a:t>(I, 35, ‘bilinear’);</a:t>
            </a:r>
            <a:r>
              <a:rPr lang="tr-TR" sz="2400" dirty="0" smtClean="0">
                <a:latin typeface="Tahoma" pitchFamily="34" charset="0"/>
              </a:rPr>
              <a:t> (döndürme)</a:t>
            </a:r>
          </a:p>
          <a:p>
            <a:r>
              <a:rPr lang="en-US" sz="2400" dirty="0" smtClean="0">
                <a:latin typeface="Tahoma" pitchFamily="34" charset="0"/>
              </a:rPr>
              <a:t>I= </a:t>
            </a:r>
            <a:r>
              <a:rPr lang="en-US" sz="2400" dirty="0" err="1" smtClean="0">
                <a:latin typeface="Tahoma" pitchFamily="34" charset="0"/>
              </a:rPr>
              <a:t>imcrop</a:t>
            </a:r>
            <a:r>
              <a:rPr lang="tr-TR" sz="2400" dirty="0" smtClean="0">
                <a:latin typeface="Tahoma" pitchFamily="34" charset="0"/>
              </a:rPr>
              <a:t>(</a:t>
            </a:r>
            <a:r>
              <a:rPr lang="nn-NO" sz="2400" dirty="0" smtClean="0">
                <a:latin typeface="Tahoma" pitchFamily="34" charset="0"/>
              </a:rPr>
              <a:t>I</a:t>
            </a:r>
            <a:r>
              <a:rPr lang="nn-NO" sz="2400" dirty="0">
                <a:latin typeface="Tahoma" pitchFamily="34" charset="0"/>
              </a:rPr>
              <a:t>,[75 68 130 112</a:t>
            </a:r>
            <a:r>
              <a:rPr lang="nn-NO" sz="2400" dirty="0" smtClean="0">
                <a:latin typeface="Tahoma" pitchFamily="34" charset="0"/>
              </a:rPr>
              <a:t>]</a:t>
            </a:r>
            <a:r>
              <a:rPr lang="tr-TR" sz="2400" smtClean="0">
                <a:latin typeface="Tahoma" pitchFamily="34" charset="0"/>
              </a:rPr>
              <a:t>)</a:t>
            </a:r>
            <a:r>
              <a:rPr lang="en-US" sz="2400" smtClean="0">
                <a:latin typeface="Tahoma" pitchFamily="34" charset="0"/>
              </a:rPr>
              <a:t>;</a:t>
            </a:r>
            <a:r>
              <a:rPr lang="tr-TR" sz="2400" dirty="0" smtClean="0">
                <a:latin typeface="Tahoma" pitchFamily="34" charset="0"/>
              </a:rPr>
              <a:t> </a:t>
            </a:r>
            <a:r>
              <a:rPr lang="tr-TR" sz="2400" dirty="0" smtClean="0">
                <a:latin typeface="Tahoma" pitchFamily="34" charset="0"/>
              </a:rPr>
              <a:t>(kesme)</a:t>
            </a:r>
            <a:endParaRPr lang="en-US" sz="2400" dirty="0" smtClean="0">
              <a:latin typeface="Tahoma" pitchFamily="34" charset="0"/>
            </a:endParaRPr>
          </a:p>
        </p:txBody>
      </p:sp>
      <p:sp>
        <p:nvSpPr>
          <p:cNvPr id="5" name="Rectangle 2"/>
          <p:cNvSpPr txBox="1">
            <a:spLocks noChangeArrowheads="1"/>
          </p:cNvSpPr>
          <p:nvPr/>
        </p:nvSpPr>
        <p:spPr>
          <a:xfrm>
            <a:off x="1371600" y="609600"/>
            <a:ext cx="73787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tr-TR" sz="4600" dirty="0" smtClean="0">
                <a:latin typeface="Papyrus" pitchFamily="66" charset="0"/>
                <a:ea typeface="+mj-ea"/>
                <a:cs typeface="+mj-cs"/>
              </a:rPr>
              <a:t>Birkaç </a:t>
            </a:r>
            <a:r>
              <a:rPr lang="tr-TR" sz="4600" dirty="0" err="1" smtClean="0">
                <a:latin typeface="Papyrus" pitchFamily="66" charset="0"/>
                <a:ea typeface="+mj-ea"/>
                <a:cs typeface="+mj-cs"/>
              </a:rPr>
              <a:t>Matlab</a:t>
            </a:r>
            <a:r>
              <a:rPr lang="tr-TR" sz="4600" dirty="0" smtClean="0">
                <a:latin typeface="Papyrus" pitchFamily="66" charset="0"/>
                <a:ea typeface="+mj-ea"/>
                <a:cs typeface="+mj-cs"/>
              </a:rPr>
              <a:t> Fonksiyonu</a:t>
            </a:r>
            <a:endParaRPr kumimoji="0" lang="en-US" sz="4600" b="0" i="0" u="none" strike="noStrike" kern="1200" cap="none" spc="0" normalizeH="0" baseline="0" noProof="0" dirty="0" smtClean="0">
              <a:ln>
                <a:noFill/>
              </a:ln>
              <a:solidFill>
                <a:schemeClr val="tx1"/>
              </a:solidFill>
              <a:effectLst/>
              <a:uLnTx/>
              <a:uFillTx/>
              <a:latin typeface="Papyrus" pitchFamily="66" charset="0"/>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etin kutusu"/>
          <p:cNvSpPr txBox="1"/>
          <p:nvPr/>
        </p:nvSpPr>
        <p:spPr>
          <a:xfrm>
            <a:off x="285720" y="285728"/>
            <a:ext cx="8429684" cy="923330"/>
          </a:xfrm>
          <a:prstGeom prst="rect">
            <a:avLst/>
          </a:prstGeom>
          <a:noFill/>
        </p:spPr>
        <p:txBody>
          <a:bodyPr wrap="square" rtlCol="0">
            <a:spAutoFit/>
          </a:bodyPr>
          <a:lstStyle/>
          <a:p>
            <a:r>
              <a:rPr lang="tr-TR" dirty="0" smtClean="0"/>
              <a:t>Eğer gamma 1’den büyükse</a:t>
            </a:r>
            <a:r>
              <a:rPr lang="en-US" dirty="0" smtClean="0"/>
              <a:t>, </a:t>
            </a:r>
            <a:r>
              <a:rPr lang="tr-TR" dirty="0" smtClean="0"/>
              <a:t>çıkış değerleri azalır ve görüntü koyulaşır.</a:t>
            </a:r>
          </a:p>
          <a:p>
            <a:r>
              <a:rPr lang="en-US" dirty="0" smtClean="0"/>
              <a:t>g=</a:t>
            </a:r>
            <a:r>
              <a:rPr lang="en-US" dirty="0" err="1" smtClean="0"/>
              <a:t>imadjust</a:t>
            </a:r>
            <a:r>
              <a:rPr lang="en-US" dirty="0" smtClean="0"/>
              <a:t>(f, [0 1], [0 1],2);</a:t>
            </a:r>
            <a:endParaRPr lang="tr-TR" dirty="0" smtClean="0"/>
          </a:p>
          <a:p>
            <a:endParaRPr lang="en-US" dirty="0"/>
          </a:p>
        </p:txBody>
      </p:sp>
      <p:sp>
        <p:nvSpPr>
          <p:cNvPr id="5" name="4 Slayt Numarası Yer Tutucusu"/>
          <p:cNvSpPr>
            <a:spLocks noGrp="1"/>
          </p:cNvSpPr>
          <p:nvPr>
            <p:ph type="sldNum" sz="quarter" idx="12"/>
          </p:nvPr>
        </p:nvSpPr>
        <p:spPr/>
        <p:txBody>
          <a:bodyPr/>
          <a:lstStyle/>
          <a:p>
            <a:fld id="{583A5473-B7E2-4064-90C8-8CDD97F93B60}" type="slidenum">
              <a:rPr lang="en-US" smtClean="0"/>
              <a:pPr/>
              <a:t>5</a:t>
            </a:fld>
            <a:endParaRPr lang="en-US" dirty="0"/>
          </a:p>
        </p:txBody>
      </p:sp>
      <p:sp>
        <p:nvSpPr>
          <p:cNvPr id="6" name="5 Altbilgi Yer Tutucusu"/>
          <p:cNvSpPr>
            <a:spLocks noGrp="1"/>
          </p:cNvSpPr>
          <p:nvPr>
            <p:ph type="ftr" sz="quarter" idx="11"/>
          </p:nvPr>
        </p:nvSpPr>
        <p:spPr/>
        <p:txBody>
          <a:bodyPr/>
          <a:lstStyle/>
          <a:p>
            <a:r>
              <a:rPr lang="en-US" smtClean="0"/>
              <a:t>SAÜ Bilgisayar Mühendisliği</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714348" y="1276373"/>
            <a:ext cx="7734300" cy="543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etin kutusu"/>
          <p:cNvSpPr txBox="1"/>
          <p:nvPr/>
        </p:nvSpPr>
        <p:spPr>
          <a:xfrm>
            <a:off x="285720" y="214290"/>
            <a:ext cx="8143932" cy="646331"/>
          </a:xfrm>
          <a:prstGeom prst="rect">
            <a:avLst/>
          </a:prstGeom>
          <a:noFill/>
        </p:spPr>
        <p:txBody>
          <a:bodyPr wrap="square" rtlCol="0">
            <a:spAutoFit/>
          </a:bodyPr>
          <a:lstStyle/>
          <a:p>
            <a:r>
              <a:rPr lang="tr-TR" dirty="0" smtClean="0"/>
              <a:t>Eğer</a:t>
            </a:r>
            <a:r>
              <a:rPr lang="en-US" dirty="0" smtClean="0"/>
              <a:t> </a:t>
            </a:r>
            <a:r>
              <a:rPr lang="en-US" dirty="0" err="1" smtClean="0"/>
              <a:t>high_out</a:t>
            </a:r>
            <a:r>
              <a:rPr lang="en-US" dirty="0" smtClean="0"/>
              <a:t> &lt; </a:t>
            </a:r>
            <a:r>
              <a:rPr lang="en-US" dirty="0" err="1" smtClean="0"/>
              <a:t>low_out</a:t>
            </a:r>
            <a:r>
              <a:rPr lang="en-US" dirty="0" smtClean="0"/>
              <a:t>, </a:t>
            </a:r>
            <a:r>
              <a:rPr lang="tr-TR" dirty="0" smtClean="0"/>
              <a:t>çıkış görüntüsü negatif görüntüye dönüşür</a:t>
            </a:r>
            <a:r>
              <a:rPr lang="en-US" dirty="0" smtClean="0"/>
              <a:t>.</a:t>
            </a:r>
            <a:endParaRPr lang="tr-TR" dirty="0" smtClean="0"/>
          </a:p>
          <a:p>
            <a:r>
              <a:rPr lang="en-US" dirty="0" smtClean="0"/>
              <a:t>g=</a:t>
            </a:r>
            <a:r>
              <a:rPr lang="en-US" dirty="0" err="1" smtClean="0"/>
              <a:t>imadjust</a:t>
            </a:r>
            <a:r>
              <a:rPr lang="en-US" dirty="0" smtClean="0"/>
              <a:t>(f, [0 1], [1 0]);</a:t>
            </a:r>
            <a:endParaRPr lang="tr-TR" dirty="0" smtClean="0"/>
          </a:p>
        </p:txBody>
      </p:sp>
      <p:sp>
        <p:nvSpPr>
          <p:cNvPr id="4" name="3 Slayt Numarası Yer Tutucusu"/>
          <p:cNvSpPr>
            <a:spLocks noGrp="1"/>
          </p:cNvSpPr>
          <p:nvPr>
            <p:ph type="sldNum" sz="quarter" idx="12"/>
          </p:nvPr>
        </p:nvSpPr>
        <p:spPr/>
        <p:txBody>
          <a:bodyPr/>
          <a:lstStyle/>
          <a:p>
            <a:fld id="{583A5473-B7E2-4064-90C8-8CDD97F93B60}" type="slidenum">
              <a:rPr lang="en-US" smtClean="0"/>
              <a:pPr/>
              <a:t>6</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714348" y="1233510"/>
            <a:ext cx="7686675"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ltbilgi Yer Tutucusu"/>
          <p:cNvSpPr>
            <a:spLocks noGrp="1"/>
          </p:cNvSpPr>
          <p:nvPr>
            <p:ph type="ftr" sz="quarter" idx="11"/>
          </p:nvPr>
        </p:nvSpPr>
        <p:spPr/>
        <p:txBody>
          <a:bodyPr/>
          <a:lstStyle/>
          <a:p>
            <a:r>
              <a:rPr lang="en-US" smtClean="0"/>
              <a:t>SAÜ Bilgisayar Mühendisliği</a:t>
            </a:r>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7</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71472" y="500042"/>
            <a:ext cx="8273449" cy="55007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ltbilgi Yer Tutucusu"/>
          <p:cNvSpPr>
            <a:spLocks noGrp="1"/>
          </p:cNvSpPr>
          <p:nvPr>
            <p:ph type="ftr" sz="quarter" idx="11"/>
          </p:nvPr>
        </p:nvSpPr>
        <p:spPr/>
        <p:txBody>
          <a:bodyPr/>
          <a:lstStyle/>
          <a:p>
            <a:r>
              <a:rPr lang="en-US" smtClean="0"/>
              <a:t>SAÜ Bilgisayar Mühendisliği</a:t>
            </a:r>
            <a:endParaRPr lang="en-US" dirty="0"/>
          </a:p>
        </p:txBody>
      </p:sp>
      <p:sp>
        <p:nvSpPr>
          <p:cNvPr id="3" name="2 Slayt Numarası Yer Tutucusu"/>
          <p:cNvSpPr>
            <a:spLocks noGrp="1"/>
          </p:cNvSpPr>
          <p:nvPr>
            <p:ph type="sldNum" sz="quarter" idx="12"/>
          </p:nvPr>
        </p:nvSpPr>
        <p:spPr/>
        <p:txBody>
          <a:bodyPr/>
          <a:lstStyle/>
          <a:p>
            <a:fld id="{583A5473-B7E2-4064-90C8-8CDD97F93B60}" type="slidenum">
              <a:rPr lang="en-US" smtClean="0"/>
              <a:pPr/>
              <a:t>8</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38994" y="1071546"/>
            <a:ext cx="8790724" cy="428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etin kutusu"/>
          <p:cNvSpPr txBox="1"/>
          <p:nvPr/>
        </p:nvSpPr>
        <p:spPr>
          <a:xfrm>
            <a:off x="357158" y="357166"/>
            <a:ext cx="8143932" cy="1200329"/>
          </a:xfrm>
          <a:prstGeom prst="rect">
            <a:avLst/>
          </a:prstGeom>
          <a:noFill/>
        </p:spPr>
        <p:txBody>
          <a:bodyPr wrap="square" rtlCol="0">
            <a:spAutoFit/>
          </a:bodyPr>
          <a:lstStyle/>
          <a:p>
            <a:r>
              <a:rPr lang="en-US" dirty="0" smtClean="0"/>
              <a:t>f=</a:t>
            </a:r>
            <a:r>
              <a:rPr lang="en-US" dirty="0" err="1" smtClean="0"/>
              <a:t>imread</a:t>
            </a:r>
            <a:r>
              <a:rPr lang="en-US" dirty="0" smtClean="0"/>
              <a:t>('c:\</a:t>
            </a:r>
            <a:r>
              <a:rPr lang="tr-TR" dirty="0" smtClean="0"/>
              <a:t>r2</a:t>
            </a:r>
            <a:r>
              <a:rPr lang="en-US" dirty="0" smtClean="0"/>
              <a:t>.</a:t>
            </a:r>
            <a:r>
              <a:rPr lang="tr-TR" dirty="0" err="1" smtClean="0"/>
              <a:t>jpg</a:t>
            </a:r>
            <a:r>
              <a:rPr lang="en-US" dirty="0" smtClean="0"/>
              <a:t>');</a:t>
            </a:r>
            <a:r>
              <a:rPr lang="tr-TR" dirty="0" smtClean="0"/>
              <a:t> </a:t>
            </a:r>
          </a:p>
          <a:p>
            <a:r>
              <a:rPr lang="en-US" dirty="0" smtClean="0"/>
              <a:t>g=f(:,:,1);</a:t>
            </a:r>
            <a:r>
              <a:rPr lang="tr-TR" dirty="0" smtClean="0"/>
              <a:t> %renkli bir görüntünün r bileşeninin gösterilmesi</a:t>
            </a:r>
          </a:p>
          <a:p>
            <a:r>
              <a:rPr lang="en-US" dirty="0" err="1" smtClean="0"/>
              <a:t>imshow</a:t>
            </a:r>
            <a:r>
              <a:rPr lang="en-US" dirty="0" smtClean="0"/>
              <a:t>(g)</a:t>
            </a:r>
            <a:endParaRPr lang="tr-TR" dirty="0" smtClean="0"/>
          </a:p>
          <a:p>
            <a:endParaRPr lang="en-US" dirty="0"/>
          </a:p>
        </p:txBody>
      </p:sp>
      <p:sp>
        <p:nvSpPr>
          <p:cNvPr id="4" name="3 Slayt Numarası Yer Tutucusu"/>
          <p:cNvSpPr>
            <a:spLocks noGrp="1"/>
          </p:cNvSpPr>
          <p:nvPr>
            <p:ph type="sldNum" sz="quarter" idx="12"/>
          </p:nvPr>
        </p:nvSpPr>
        <p:spPr/>
        <p:txBody>
          <a:bodyPr/>
          <a:lstStyle/>
          <a:p>
            <a:fld id="{583A5473-B7E2-4064-90C8-8CDD97F93B60}" type="slidenum">
              <a:rPr lang="en-US" smtClean="0"/>
              <a:pPr/>
              <a:t>9</a:t>
            </a:fld>
            <a:endParaRPr lang="en-US" dirty="0"/>
          </a:p>
        </p:txBody>
      </p:sp>
      <p:sp>
        <p:nvSpPr>
          <p:cNvPr id="5" name="4 Altbilgi Yer Tutucusu"/>
          <p:cNvSpPr>
            <a:spLocks noGrp="1"/>
          </p:cNvSpPr>
          <p:nvPr>
            <p:ph type="ftr" sz="quarter" idx="11"/>
          </p:nvPr>
        </p:nvSpPr>
        <p:spPr/>
        <p:txBody>
          <a:bodyPr/>
          <a:lstStyle/>
          <a:p>
            <a:r>
              <a:rPr lang="en-US" smtClean="0"/>
              <a:t>SAÜ Bilgisayar Mühendisliği</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714349" y="1390650"/>
            <a:ext cx="7500990" cy="5322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knik">
  <a:themeElements>
    <a:clrScheme name="Teknik">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knik">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knik">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1827</TotalTime>
  <Words>1297</Words>
  <Application>Microsoft Office PowerPoint</Application>
  <PresentationFormat>Ekran Gösterisi (4:3)</PresentationFormat>
  <Paragraphs>216</Paragraphs>
  <Slides>40</Slides>
  <Notes>3</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40</vt:i4>
      </vt:variant>
    </vt:vector>
  </HeadingPairs>
  <TitlesOfParts>
    <vt:vector size="48" baseType="lpstr">
      <vt:lpstr>Arial</vt:lpstr>
      <vt:lpstr>Calibri</vt:lpstr>
      <vt:lpstr>Franklin Gothic Book</vt:lpstr>
      <vt:lpstr>Papyrus</vt:lpstr>
      <vt:lpstr>Tahoma</vt:lpstr>
      <vt:lpstr>Times New Roman</vt:lpstr>
      <vt:lpstr>Wingdings 2</vt:lpstr>
      <vt:lpstr>Teknik</vt:lpstr>
      <vt:lpstr>Bilgisayar Görmesi Ders 4: İstatistiksel İşlemler Matlab Uygulamaları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Histogram Denkleştirme (Zıtlık Düzeltme) </vt:lpstr>
      <vt:lpstr>Histogram Denkleştirme (Zıtlık Düzeltme) </vt:lpstr>
      <vt:lpstr>Program çıktısı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Algoritmalar ve Programlama I Ders 2: Akış Diyagramları</dc:title>
  <dc:creator>CemilOz</dc:creator>
  <cp:lastModifiedBy>Sau</cp:lastModifiedBy>
  <cp:revision>145</cp:revision>
  <dcterms:created xsi:type="dcterms:W3CDTF">2008-10-01T05:32:08Z</dcterms:created>
  <dcterms:modified xsi:type="dcterms:W3CDTF">2022-03-07T11:43:13Z</dcterms:modified>
</cp:coreProperties>
</file>